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9" r:id="rId4"/>
    <p:sldId id="259" r:id="rId5"/>
    <p:sldId id="258" r:id="rId6"/>
    <p:sldId id="260" r:id="rId7"/>
    <p:sldId id="261" r:id="rId8"/>
    <p:sldId id="263" r:id="rId9"/>
    <p:sldId id="262" r:id="rId10"/>
    <p:sldId id="269" r:id="rId11"/>
    <p:sldId id="270" r:id="rId12"/>
    <p:sldId id="265" r:id="rId13"/>
    <p:sldId id="268" r:id="rId14"/>
    <p:sldId id="267" r:id="rId15"/>
    <p:sldId id="266" r:id="rId16"/>
    <p:sldId id="274" r:id="rId17"/>
    <p:sldId id="271" r:id="rId18"/>
    <p:sldId id="272" r:id="rId19"/>
    <p:sldId id="275" r:id="rId20"/>
    <p:sldId id="273" r:id="rId21"/>
    <p:sldId id="276" r:id="rId22"/>
    <p:sldId id="277" r:id="rId23"/>
    <p:sldId id="278" r:id="rId24"/>
    <p:sldId id="279" r:id="rId25"/>
    <p:sldId id="292" r:id="rId26"/>
    <p:sldId id="280" r:id="rId27"/>
    <p:sldId id="282" r:id="rId28"/>
    <p:sldId id="281" r:id="rId29"/>
    <p:sldId id="283" r:id="rId30"/>
    <p:sldId id="285" r:id="rId31"/>
    <p:sldId id="286" r:id="rId32"/>
    <p:sldId id="287" r:id="rId33"/>
    <p:sldId id="288" r:id="rId34"/>
    <p:sldId id="293" r:id="rId35"/>
    <p:sldId id="294" r:id="rId36"/>
    <p:sldId id="290" r:id="rId37"/>
    <p:sldId id="291"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9" autoAdjust="0"/>
    <p:restoredTop sz="94660"/>
  </p:normalViewPr>
  <p:slideViewPr>
    <p:cSldViewPr>
      <p:cViewPr>
        <p:scale>
          <a:sx n="75" d="100"/>
          <a:sy n="75" d="100"/>
        </p:scale>
        <p:origin x="-1764" y="-354"/>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05EDD-1D15-4E47-AAFD-65C58BDAC24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11DC4086-268C-4E38-A0B9-D86C07C58CEE}">
      <dgm:prSet phldrT="[Text]"/>
      <dgm:spPr/>
      <dgm:t>
        <a:bodyPr/>
        <a:lstStyle/>
        <a:p>
          <a:r>
            <a:rPr lang="en-IE" dirty="0" smtClean="0"/>
            <a:t>The Time of Israel</a:t>
          </a:r>
          <a:endParaRPr lang="en-IE" dirty="0"/>
        </a:p>
      </dgm:t>
    </dgm:pt>
    <dgm:pt modelId="{46DF6704-8664-4F5D-A863-E03236D962F8}" type="parTrans" cxnId="{4B7F34FD-FFC9-43CB-98C3-0AF8205BC66D}">
      <dgm:prSet/>
      <dgm:spPr/>
      <dgm:t>
        <a:bodyPr/>
        <a:lstStyle/>
        <a:p>
          <a:endParaRPr lang="en-IE"/>
        </a:p>
      </dgm:t>
    </dgm:pt>
    <dgm:pt modelId="{E2ED6AA1-E6F3-4818-9609-2898C7C265E5}" type="sibTrans" cxnId="{4B7F34FD-FFC9-43CB-98C3-0AF8205BC66D}">
      <dgm:prSet/>
      <dgm:spPr/>
      <dgm:t>
        <a:bodyPr/>
        <a:lstStyle/>
        <a:p>
          <a:endParaRPr lang="en-IE"/>
        </a:p>
      </dgm:t>
    </dgm:pt>
    <dgm:pt modelId="{1238558F-0103-4B3A-BCD4-17C57A64E921}">
      <dgm:prSet phldrT="[Text]"/>
      <dgm:spPr/>
      <dgm:t>
        <a:bodyPr/>
        <a:lstStyle/>
        <a:p>
          <a:r>
            <a:rPr lang="en-IE" dirty="0" smtClean="0">
              <a:solidFill>
                <a:srgbClr val="C00000"/>
              </a:solidFill>
            </a:rPr>
            <a:t>The Kingdom Promised</a:t>
          </a:r>
          <a:endParaRPr lang="en-IE" dirty="0">
            <a:solidFill>
              <a:srgbClr val="C00000"/>
            </a:solidFill>
          </a:endParaRPr>
        </a:p>
      </dgm:t>
    </dgm:pt>
    <dgm:pt modelId="{A58B1A36-2352-4AEC-A920-9CF3DFE4A766}" type="parTrans" cxnId="{256BC216-6665-4583-912C-C48C323DC219}">
      <dgm:prSet/>
      <dgm:spPr/>
      <dgm:t>
        <a:bodyPr/>
        <a:lstStyle/>
        <a:p>
          <a:endParaRPr lang="en-IE"/>
        </a:p>
      </dgm:t>
    </dgm:pt>
    <dgm:pt modelId="{E47A9A2E-182B-4B8F-9F7E-AB5AED965966}" type="sibTrans" cxnId="{256BC216-6665-4583-912C-C48C323DC219}">
      <dgm:prSet/>
      <dgm:spPr/>
      <dgm:t>
        <a:bodyPr/>
        <a:lstStyle/>
        <a:p>
          <a:endParaRPr lang="en-IE"/>
        </a:p>
      </dgm:t>
    </dgm:pt>
    <dgm:pt modelId="{74BB072F-6447-4844-A8A6-24CD32D2879C}">
      <dgm:prSet phldrT="[Text]"/>
      <dgm:spPr/>
      <dgm:t>
        <a:bodyPr/>
        <a:lstStyle/>
        <a:p>
          <a:r>
            <a:rPr lang="en-IE" dirty="0" smtClean="0"/>
            <a:t>1:5 - 4:13 Link to OT</a:t>
          </a:r>
          <a:endParaRPr lang="en-IE" dirty="0"/>
        </a:p>
      </dgm:t>
    </dgm:pt>
    <dgm:pt modelId="{514BB081-6D7B-436E-9416-2A79553BD3A2}" type="parTrans" cxnId="{E13E70E8-99C4-405E-91D7-642012A6A2EE}">
      <dgm:prSet/>
      <dgm:spPr/>
      <dgm:t>
        <a:bodyPr/>
        <a:lstStyle/>
        <a:p>
          <a:endParaRPr lang="en-IE"/>
        </a:p>
      </dgm:t>
    </dgm:pt>
    <dgm:pt modelId="{3BAF097B-7F68-4988-AC70-7C4251FE3A60}" type="sibTrans" cxnId="{E13E70E8-99C4-405E-91D7-642012A6A2EE}">
      <dgm:prSet/>
      <dgm:spPr/>
      <dgm:t>
        <a:bodyPr/>
        <a:lstStyle/>
        <a:p>
          <a:endParaRPr lang="en-IE"/>
        </a:p>
      </dgm:t>
    </dgm:pt>
    <dgm:pt modelId="{913E6732-1150-4775-9D2C-46E72CD2AAEC}">
      <dgm:prSet phldrT="[Text]"/>
      <dgm:spPr/>
      <dgm:t>
        <a:bodyPr/>
        <a:lstStyle/>
        <a:p>
          <a:r>
            <a:rPr lang="en-IE" dirty="0" smtClean="0"/>
            <a:t>The Time of Jesus</a:t>
          </a:r>
          <a:endParaRPr lang="en-IE" dirty="0"/>
        </a:p>
      </dgm:t>
    </dgm:pt>
    <dgm:pt modelId="{CA23ADF4-1F02-4643-BD72-F08BAAB11A7B}" type="parTrans" cxnId="{AE507CC1-39CA-44BD-8947-A4E5DDDF3B47}">
      <dgm:prSet/>
      <dgm:spPr/>
      <dgm:t>
        <a:bodyPr/>
        <a:lstStyle/>
        <a:p>
          <a:endParaRPr lang="en-IE"/>
        </a:p>
      </dgm:t>
    </dgm:pt>
    <dgm:pt modelId="{6233F588-D822-4B1D-9DE8-8B217C5FDB85}" type="sibTrans" cxnId="{AE507CC1-39CA-44BD-8947-A4E5DDDF3B47}">
      <dgm:prSet/>
      <dgm:spPr/>
      <dgm:t>
        <a:bodyPr/>
        <a:lstStyle/>
        <a:p>
          <a:endParaRPr lang="en-IE"/>
        </a:p>
      </dgm:t>
    </dgm:pt>
    <dgm:pt modelId="{E8F1D59B-6C39-431D-80D5-BBDE570A5745}">
      <dgm:prSet phldrT="[Text]"/>
      <dgm:spPr/>
      <dgm:t>
        <a:bodyPr/>
        <a:lstStyle/>
        <a:p>
          <a:r>
            <a:rPr lang="en-IE" dirty="0" smtClean="0">
              <a:solidFill>
                <a:srgbClr val="C00000"/>
              </a:solidFill>
            </a:rPr>
            <a:t>The Kingdom Present</a:t>
          </a:r>
          <a:endParaRPr lang="en-IE" dirty="0">
            <a:solidFill>
              <a:srgbClr val="C00000"/>
            </a:solidFill>
          </a:endParaRPr>
        </a:p>
      </dgm:t>
    </dgm:pt>
    <dgm:pt modelId="{471396FA-2E68-4795-8F37-B49A3CCED257}" type="parTrans" cxnId="{2A0E28E5-3EC9-4B15-8BCB-7D6C986455A7}">
      <dgm:prSet/>
      <dgm:spPr/>
      <dgm:t>
        <a:bodyPr/>
        <a:lstStyle/>
        <a:p>
          <a:endParaRPr lang="en-IE"/>
        </a:p>
      </dgm:t>
    </dgm:pt>
    <dgm:pt modelId="{40DC18C2-1BCE-4BD6-B95D-03EC70A87B31}" type="sibTrans" cxnId="{2A0E28E5-3EC9-4B15-8BCB-7D6C986455A7}">
      <dgm:prSet/>
      <dgm:spPr/>
      <dgm:t>
        <a:bodyPr/>
        <a:lstStyle/>
        <a:p>
          <a:endParaRPr lang="en-IE"/>
        </a:p>
      </dgm:t>
    </dgm:pt>
    <dgm:pt modelId="{DE2882A3-B719-4807-877C-2DE5B053BB3F}">
      <dgm:prSet phldrT="[Text]"/>
      <dgm:spPr/>
      <dgm:t>
        <a:bodyPr/>
        <a:lstStyle/>
        <a:p>
          <a:r>
            <a:rPr lang="en-IE" dirty="0" smtClean="0"/>
            <a:t>4:14 – 24:52 Ministry of Jesus</a:t>
          </a:r>
          <a:endParaRPr lang="en-IE" dirty="0"/>
        </a:p>
      </dgm:t>
    </dgm:pt>
    <dgm:pt modelId="{50E03331-410E-4D52-9A76-FC107E59596B}" type="parTrans" cxnId="{86436434-91E9-4735-87A0-8324A9E4ECA7}">
      <dgm:prSet/>
      <dgm:spPr/>
      <dgm:t>
        <a:bodyPr/>
        <a:lstStyle/>
        <a:p>
          <a:endParaRPr lang="en-IE"/>
        </a:p>
      </dgm:t>
    </dgm:pt>
    <dgm:pt modelId="{E1618536-B241-4DD5-9F55-6E4FCD592411}" type="sibTrans" cxnId="{86436434-91E9-4735-87A0-8324A9E4ECA7}">
      <dgm:prSet/>
      <dgm:spPr/>
      <dgm:t>
        <a:bodyPr/>
        <a:lstStyle/>
        <a:p>
          <a:endParaRPr lang="en-IE"/>
        </a:p>
      </dgm:t>
    </dgm:pt>
    <dgm:pt modelId="{8B4BC7DC-0268-491E-96C6-3C188D9E692A}">
      <dgm:prSet phldrT="[Text]"/>
      <dgm:spPr/>
      <dgm:t>
        <a:bodyPr/>
        <a:lstStyle/>
        <a:p>
          <a:r>
            <a:rPr lang="en-IE" dirty="0" smtClean="0"/>
            <a:t>The Time of the Church</a:t>
          </a:r>
          <a:endParaRPr lang="en-IE" dirty="0"/>
        </a:p>
      </dgm:t>
    </dgm:pt>
    <dgm:pt modelId="{F3C68044-973A-42B3-97F1-EEF7106A4595}" type="parTrans" cxnId="{42931799-4F79-4B84-A5AD-13189B0A3B52}">
      <dgm:prSet/>
      <dgm:spPr/>
      <dgm:t>
        <a:bodyPr/>
        <a:lstStyle/>
        <a:p>
          <a:endParaRPr lang="en-IE"/>
        </a:p>
      </dgm:t>
    </dgm:pt>
    <dgm:pt modelId="{ED971BBB-0CFC-4C28-BA14-A67EDFC634E5}" type="sibTrans" cxnId="{42931799-4F79-4B84-A5AD-13189B0A3B52}">
      <dgm:prSet/>
      <dgm:spPr/>
      <dgm:t>
        <a:bodyPr/>
        <a:lstStyle/>
        <a:p>
          <a:endParaRPr lang="en-IE"/>
        </a:p>
      </dgm:t>
    </dgm:pt>
    <dgm:pt modelId="{55E56777-AD8D-494F-B879-890DC2F9E0E2}">
      <dgm:prSet phldrT="[Text]"/>
      <dgm:spPr/>
      <dgm:t>
        <a:bodyPr/>
        <a:lstStyle/>
        <a:p>
          <a:r>
            <a:rPr lang="en-IE" dirty="0" smtClean="0">
              <a:solidFill>
                <a:srgbClr val="C00000"/>
              </a:solidFill>
            </a:rPr>
            <a:t>The Kingdom Proclaimed</a:t>
          </a:r>
          <a:endParaRPr lang="en-IE" dirty="0">
            <a:solidFill>
              <a:srgbClr val="C00000"/>
            </a:solidFill>
          </a:endParaRPr>
        </a:p>
      </dgm:t>
    </dgm:pt>
    <dgm:pt modelId="{4F2184E7-9B9F-40B5-A54D-6B5418D951B7}" type="parTrans" cxnId="{D722CB1C-2B53-4A95-A7D6-852E9DC3CF8F}">
      <dgm:prSet/>
      <dgm:spPr/>
      <dgm:t>
        <a:bodyPr/>
        <a:lstStyle/>
        <a:p>
          <a:endParaRPr lang="en-IE"/>
        </a:p>
      </dgm:t>
    </dgm:pt>
    <dgm:pt modelId="{AF96D1DC-1879-4854-A90E-DFA622E46018}" type="sibTrans" cxnId="{D722CB1C-2B53-4A95-A7D6-852E9DC3CF8F}">
      <dgm:prSet/>
      <dgm:spPr/>
      <dgm:t>
        <a:bodyPr/>
        <a:lstStyle/>
        <a:p>
          <a:endParaRPr lang="en-IE"/>
        </a:p>
      </dgm:t>
    </dgm:pt>
    <dgm:pt modelId="{E3B7762A-D3BE-4CAF-8324-E8F98A67EEE0}">
      <dgm:prSet phldrT="[Text]"/>
      <dgm:spPr/>
      <dgm:t>
        <a:bodyPr/>
        <a:lstStyle/>
        <a:p>
          <a:r>
            <a:rPr lang="en-IE" dirty="0" smtClean="0"/>
            <a:t>Acts of the Apostles</a:t>
          </a:r>
          <a:endParaRPr lang="en-IE" dirty="0"/>
        </a:p>
      </dgm:t>
    </dgm:pt>
    <dgm:pt modelId="{E74E1FD5-0FB8-48AA-911F-DB97E10E8F71}" type="parTrans" cxnId="{4BD301A6-AC3B-4B83-BC1E-7D97ACB634C2}">
      <dgm:prSet/>
      <dgm:spPr/>
      <dgm:t>
        <a:bodyPr/>
        <a:lstStyle/>
        <a:p>
          <a:endParaRPr lang="en-IE"/>
        </a:p>
      </dgm:t>
    </dgm:pt>
    <dgm:pt modelId="{B4975ED7-58FE-4EF2-AEC6-35D7946F20A2}" type="sibTrans" cxnId="{4BD301A6-AC3B-4B83-BC1E-7D97ACB634C2}">
      <dgm:prSet/>
      <dgm:spPr/>
      <dgm:t>
        <a:bodyPr/>
        <a:lstStyle/>
        <a:p>
          <a:endParaRPr lang="en-IE"/>
        </a:p>
      </dgm:t>
    </dgm:pt>
    <dgm:pt modelId="{7CD4A67F-36E1-4393-A041-933E4975F66E}" type="pres">
      <dgm:prSet presAssocID="{4E605EDD-1D15-4E47-AAFD-65C58BDAC244}" presName="linearFlow" presStyleCnt="0">
        <dgm:presLayoutVars>
          <dgm:dir/>
          <dgm:animLvl val="lvl"/>
          <dgm:resizeHandles val="exact"/>
        </dgm:presLayoutVars>
      </dgm:prSet>
      <dgm:spPr/>
      <dgm:t>
        <a:bodyPr/>
        <a:lstStyle/>
        <a:p>
          <a:endParaRPr lang="en-IE"/>
        </a:p>
      </dgm:t>
    </dgm:pt>
    <dgm:pt modelId="{FD4CF667-F8F3-4534-AE24-4B62AA2C4985}" type="pres">
      <dgm:prSet presAssocID="{11DC4086-268C-4E38-A0B9-D86C07C58CEE}" presName="composite" presStyleCnt="0"/>
      <dgm:spPr/>
    </dgm:pt>
    <dgm:pt modelId="{26917923-C22E-4648-AB6C-6A7A1368F71B}" type="pres">
      <dgm:prSet presAssocID="{11DC4086-268C-4E38-A0B9-D86C07C58CEE}" presName="parentText" presStyleLbl="alignNode1" presStyleIdx="0" presStyleCnt="3" custLinFactNeighborX="0" custLinFactNeighborY="-79">
        <dgm:presLayoutVars>
          <dgm:chMax val="1"/>
          <dgm:bulletEnabled val="1"/>
        </dgm:presLayoutVars>
      </dgm:prSet>
      <dgm:spPr/>
      <dgm:t>
        <a:bodyPr/>
        <a:lstStyle/>
        <a:p>
          <a:endParaRPr lang="en-IE"/>
        </a:p>
      </dgm:t>
    </dgm:pt>
    <dgm:pt modelId="{BD9B484A-78A6-4189-89A1-2B07C9C878C2}" type="pres">
      <dgm:prSet presAssocID="{11DC4086-268C-4E38-A0B9-D86C07C58CEE}" presName="descendantText" presStyleLbl="alignAcc1" presStyleIdx="0" presStyleCnt="3" custLinFactNeighborX="256" custLinFactNeighborY="-163">
        <dgm:presLayoutVars>
          <dgm:bulletEnabled val="1"/>
        </dgm:presLayoutVars>
      </dgm:prSet>
      <dgm:spPr/>
      <dgm:t>
        <a:bodyPr/>
        <a:lstStyle/>
        <a:p>
          <a:endParaRPr lang="en-IE"/>
        </a:p>
      </dgm:t>
    </dgm:pt>
    <dgm:pt modelId="{7FCCD8F8-F7CC-4611-8D7F-9A5D0A902540}" type="pres">
      <dgm:prSet presAssocID="{E2ED6AA1-E6F3-4818-9609-2898C7C265E5}" presName="sp" presStyleCnt="0"/>
      <dgm:spPr/>
    </dgm:pt>
    <dgm:pt modelId="{13F000F2-47A5-4E48-83A8-3CBC53DA24A3}" type="pres">
      <dgm:prSet presAssocID="{913E6732-1150-4775-9D2C-46E72CD2AAEC}" presName="composite" presStyleCnt="0"/>
      <dgm:spPr/>
    </dgm:pt>
    <dgm:pt modelId="{530F1567-57B2-4DF1-8BC9-56E182208FCA}" type="pres">
      <dgm:prSet presAssocID="{913E6732-1150-4775-9D2C-46E72CD2AAEC}" presName="parentText" presStyleLbl="alignNode1" presStyleIdx="1" presStyleCnt="3">
        <dgm:presLayoutVars>
          <dgm:chMax val="1"/>
          <dgm:bulletEnabled val="1"/>
        </dgm:presLayoutVars>
      </dgm:prSet>
      <dgm:spPr/>
      <dgm:t>
        <a:bodyPr/>
        <a:lstStyle/>
        <a:p>
          <a:endParaRPr lang="en-IE"/>
        </a:p>
      </dgm:t>
    </dgm:pt>
    <dgm:pt modelId="{FD108769-F15B-489E-B1EF-CC0CCEEDC9DB}" type="pres">
      <dgm:prSet presAssocID="{913E6732-1150-4775-9D2C-46E72CD2AAEC}" presName="descendantText" presStyleLbl="alignAcc1" presStyleIdx="1" presStyleCnt="3">
        <dgm:presLayoutVars>
          <dgm:bulletEnabled val="1"/>
        </dgm:presLayoutVars>
      </dgm:prSet>
      <dgm:spPr/>
      <dgm:t>
        <a:bodyPr/>
        <a:lstStyle/>
        <a:p>
          <a:endParaRPr lang="en-IE"/>
        </a:p>
      </dgm:t>
    </dgm:pt>
    <dgm:pt modelId="{8247C1F5-FA65-4842-8753-2C52F0B3FA76}" type="pres">
      <dgm:prSet presAssocID="{6233F588-D822-4B1D-9DE8-8B217C5FDB85}" presName="sp" presStyleCnt="0"/>
      <dgm:spPr/>
    </dgm:pt>
    <dgm:pt modelId="{6F99E22C-269E-41F8-A474-23AE2308E130}" type="pres">
      <dgm:prSet presAssocID="{8B4BC7DC-0268-491E-96C6-3C188D9E692A}" presName="composite" presStyleCnt="0"/>
      <dgm:spPr/>
    </dgm:pt>
    <dgm:pt modelId="{EA53D295-FB9B-4770-A6FF-74D1A8D077E8}" type="pres">
      <dgm:prSet presAssocID="{8B4BC7DC-0268-491E-96C6-3C188D9E692A}" presName="parentText" presStyleLbl="alignNode1" presStyleIdx="2" presStyleCnt="3">
        <dgm:presLayoutVars>
          <dgm:chMax val="1"/>
          <dgm:bulletEnabled val="1"/>
        </dgm:presLayoutVars>
      </dgm:prSet>
      <dgm:spPr/>
      <dgm:t>
        <a:bodyPr/>
        <a:lstStyle/>
        <a:p>
          <a:endParaRPr lang="en-IE"/>
        </a:p>
      </dgm:t>
    </dgm:pt>
    <dgm:pt modelId="{1EDA7C7E-0776-4718-AC4E-576938611EA2}" type="pres">
      <dgm:prSet presAssocID="{8B4BC7DC-0268-491E-96C6-3C188D9E692A}" presName="descendantText" presStyleLbl="alignAcc1" presStyleIdx="2" presStyleCnt="3">
        <dgm:presLayoutVars>
          <dgm:bulletEnabled val="1"/>
        </dgm:presLayoutVars>
      </dgm:prSet>
      <dgm:spPr/>
      <dgm:t>
        <a:bodyPr/>
        <a:lstStyle/>
        <a:p>
          <a:endParaRPr lang="en-IE"/>
        </a:p>
      </dgm:t>
    </dgm:pt>
  </dgm:ptLst>
  <dgm:cxnLst>
    <dgm:cxn modelId="{E13E70E8-99C4-405E-91D7-642012A6A2EE}" srcId="{11DC4086-268C-4E38-A0B9-D86C07C58CEE}" destId="{74BB072F-6447-4844-A8A6-24CD32D2879C}" srcOrd="1" destOrd="0" parTransId="{514BB081-6D7B-436E-9416-2A79553BD3A2}" sibTransId="{3BAF097B-7F68-4988-AC70-7C4251FE3A60}"/>
    <dgm:cxn modelId="{0282F2A2-89A2-4069-A510-04A21C8993CA}" type="presOf" srcId="{DE2882A3-B719-4807-877C-2DE5B053BB3F}" destId="{FD108769-F15B-489E-B1EF-CC0CCEEDC9DB}" srcOrd="0" destOrd="1" presId="urn:microsoft.com/office/officeart/2005/8/layout/chevron2"/>
    <dgm:cxn modelId="{27A63B51-AF4E-4E33-8359-A81FDA270EBE}" type="presOf" srcId="{1238558F-0103-4B3A-BCD4-17C57A64E921}" destId="{BD9B484A-78A6-4189-89A1-2B07C9C878C2}" srcOrd="0" destOrd="0" presId="urn:microsoft.com/office/officeart/2005/8/layout/chevron2"/>
    <dgm:cxn modelId="{4B7F34FD-FFC9-43CB-98C3-0AF8205BC66D}" srcId="{4E605EDD-1D15-4E47-AAFD-65C58BDAC244}" destId="{11DC4086-268C-4E38-A0B9-D86C07C58CEE}" srcOrd="0" destOrd="0" parTransId="{46DF6704-8664-4F5D-A863-E03236D962F8}" sibTransId="{E2ED6AA1-E6F3-4818-9609-2898C7C265E5}"/>
    <dgm:cxn modelId="{F8897181-5D47-4CB5-A2FE-52D2FF8D50ED}" type="presOf" srcId="{8B4BC7DC-0268-491E-96C6-3C188D9E692A}" destId="{EA53D295-FB9B-4770-A6FF-74D1A8D077E8}" srcOrd="0" destOrd="0" presId="urn:microsoft.com/office/officeart/2005/8/layout/chevron2"/>
    <dgm:cxn modelId="{D722CB1C-2B53-4A95-A7D6-852E9DC3CF8F}" srcId="{8B4BC7DC-0268-491E-96C6-3C188D9E692A}" destId="{55E56777-AD8D-494F-B879-890DC2F9E0E2}" srcOrd="0" destOrd="0" parTransId="{4F2184E7-9B9F-40B5-A54D-6B5418D951B7}" sibTransId="{AF96D1DC-1879-4854-A90E-DFA622E46018}"/>
    <dgm:cxn modelId="{9B0DEA27-FDEF-4B61-A5C1-26F0D526C926}" type="presOf" srcId="{74BB072F-6447-4844-A8A6-24CD32D2879C}" destId="{BD9B484A-78A6-4189-89A1-2B07C9C878C2}" srcOrd="0" destOrd="1" presId="urn:microsoft.com/office/officeart/2005/8/layout/chevron2"/>
    <dgm:cxn modelId="{5C0B7EE8-4D06-47D3-944F-AB5C7DF50F58}" type="presOf" srcId="{E3B7762A-D3BE-4CAF-8324-E8F98A67EEE0}" destId="{1EDA7C7E-0776-4718-AC4E-576938611EA2}" srcOrd="0" destOrd="1" presId="urn:microsoft.com/office/officeart/2005/8/layout/chevron2"/>
    <dgm:cxn modelId="{4BD301A6-AC3B-4B83-BC1E-7D97ACB634C2}" srcId="{8B4BC7DC-0268-491E-96C6-3C188D9E692A}" destId="{E3B7762A-D3BE-4CAF-8324-E8F98A67EEE0}" srcOrd="1" destOrd="0" parTransId="{E74E1FD5-0FB8-48AA-911F-DB97E10E8F71}" sibTransId="{B4975ED7-58FE-4EF2-AEC6-35D7946F20A2}"/>
    <dgm:cxn modelId="{256BC216-6665-4583-912C-C48C323DC219}" srcId="{11DC4086-268C-4E38-A0B9-D86C07C58CEE}" destId="{1238558F-0103-4B3A-BCD4-17C57A64E921}" srcOrd="0" destOrd="0" parTransId="{A58B1A36-2352-4AEC-A920-9CF3DFE4A766}" sibTransId="{E47A9A2E-182B-4B8F-9F7E-AB5AED965966}"/>
    <dgm:cxn modelId="{B505FEF5-B353-4C15-81E1-605332FCD548}" type="presOf" srcId="{E8F1D59B-6C39-431D-80D5-BBDE570A5745}" destId="{FD108769-F15B-489E-B1EF-CC0CCEEDC9DB}" srcOrd="0" destOrd="0" presId="urn:microsoft.com/office/officeart/2005/8/layout/chevron2"/>
    <dgm:cxn modelId="{BB8FA728-468E-4663-891A-4D8DABCB1EC4}" type="presOf" srcId="{4E605EDD-1D15-4E47-AAFD-65C58BDAC244}" destId="{7CD4A67F-36E1-4393-A041-933E4975F66E}" srcOrd="0" destOrd="0" presId="urn:microsoft.com/office/officeart/2005/8/layout/chevron2"/>
    <dgm:cxn modelId="{7CFD3D87-D369-43CF-8008-6EBB8317D26C}" type="presOf" srcId="{11DC4086-268C-4E38-A0B9-D86C07C58CEE}" destId="{26917923-C22E-4648-AB6C-6A7A1368F71B}" srcOrd="0" destOrd="0" presId="urn:microsoft.com/office/officeart/2005/8/layout/chevron2"/>
    <dgm:cxn modelId="{1FEDF959-1444-4FBB-9172-76049BDAD82E}" type="presOf" srcId="{55E56777-AD8D-494F-B879-890DC2F9E0E2}" destId="{1EDA7C7E-0776-4718-AC4E-576938611EA2}" srcOrd="0" destOrd="0" presId="urn:microsoft.com/office/officeart/2005/8/layout/chevron2"/>
    <dgm:cxn modelId="{AE507CC1-39CA-44BD-8947-A4E5DDDF3B47}" srcId="{4E605EDD-1D15-4E47-AAFD-65C58BDAC244}" destId="{913E6732-1150-4775-9D2C-46E72CD2AAEC}" srcOrd="1" destOrd="0" parTransId="{CA23ADF4-1F02-4643-BD72-F08BAAB11A7B}" sibTransId="{6233F588-D822-4B1D-9DE8-8B217C5FDB85}"/>
    <dgm:cxn modelId="{86436434-91E9-4735-87A0-8324A9E4ECA7}" srcId="{913E6732-1150-4775-9D2C-46E72CD2AAEC}" destId="{DE2882A3-B719-4807-877C-2DE5B053BB3F}" srcOrd="1" destOrd="0" parTransId="{50E03331-410E-4D52-9A76-FC107E59596B}" sibTransId="{E1618536-B241-4DD5-9F55-6E4FCD592411}"/>
    <dgm:cxn modelId="{42931799-4F79-4B84-A5AD-13189B0A3B52}" srcId="{4E605EDD-1D15-4E47-AAFD-65C58BDAC244}" destId="{8B4BC7DC-0268-491E-96C6-3C188D9E692A}" srcOrd="2" destOrd="0" parTransId="{F3C68044-973A-42B3-97F1-EEF7106A4595}" sibTransId="{ED971BBB-0CFC-4C28-BA14-A67EDFC634E5}"/>
    <dgm:cxn modelId="{9019C110-AE91-44BE-BFE4-366D55FF12E3}" type="presOf" srcId="{913E6732-1150-4775-9D2C-46E72CD2AAEC}" destId="{530F1567-57B2-4DF1-8BC9-56E182208FCA}" srcOrd="0" destOrd="0" presId="urn:microsoft.com/office/officeart/2005/8/layout/chevron2"/>
    <dgm:cxn modelId="{2A0E28E5-3EC9-4B15-8BCB-7D6C986455A7}" srcId="{913E6732-1150-4775-9D2C-46E72CD2AAEC}" destId="{E8F1D59B-6C39-431D-80D5-BBDE570A5745}" srcOrd="0" destOrd="0" parTransId="{471396FA-2E68-4795-8F37-B49A3CCED257}" sibTransId="{40DC18C2-1BCE-4BD6-B95D-03EC70A87B31}"/>
    <dgm:cxn modelId="{F2FAD072-CB4F-4ED1-AB45-6E83171CAB31}" type="presParOf" srcId="{7CD4A67F-36E1-4393-A041-933E4975F66E}" destId="{FD4CF667-F8F3-4534-AE24-4B62AA2C4985}" srcOrd="0" destOrd="0" presId="urn:microsoft.com/office/officeart/2005/8/layout/chevron2"/>
    <dgm:cxn modelId="{B77353A6-AA52-4AF8-BCD5-6B685E4E0083}" type="presParOf" srcId="{FD4CF667-F8F3-4534-AE24-4B62AA2C4985}" destId="{26917923-C22E-4648-AB6C-6A7A1368F71B}" srcOrd="0" destOrd="0" presId="urn:microsoft.com/office/officeart/2005/8/layout/chevron2"/>
    <dgm:cxn modelId="{90CFDBA4-FDA6-4F19-B009-7FA97A5D1D03}" type="presParOf" srcId="{FD4CF667-F8F3-4534-AE24-4B62AA2C4985}" destId="{BD9B484A-78A6-4189-89A1-2B07C9C878C2}" srcOrd="1" destOrd="0" presId="urn:microsoft.com/office/officeart/2005/8/layout/chevron2"/>
    <dgm:cxn modelId="{8467BD40-FB93-474E-936C-532074873C02}" type="presParOf" srcId="{7CD4A67F-36E1-4393-A041-933E4975F66E}" destId="{7FCCD8F8-F7CC-4611-8D7F-9A5D0A902540}" srcOrd="1" destOrd="0" presId="urn:microsoft.com/office/officeart/2005/8/layout/chevron2"/>
    <dgm:cxn modelId="{9D79FF6E-6DA6-4008-8ACD-674EC711C65F}" type="presParOf" srcId="{7CD4A67F-36E1-4393-A041-933E4975F66E}" destId="{13F000F2-47A5-4E48-83A8-3CBC53DA24A3}" srcOrd="2" destOrd="0" presId="urn:microsoft.com/office/officeart/2005/8/layout/chevron2"/>
    <dgm:cxn modelId="{3F652DDF-4065-4DF7-B5A6-A169B55CEB8F}" type="presParOf" srcId="{13F000F2-47A5-4E48-83A8-3CBC53DA24A3}" destId="{530F1567-57B2-4DF1-8BC9-56E182208FCA}" srcOrd="0" destOrd="0" presId="urn:microsoft.com/office/officeart/2005/8/layout/chevron2"/>
    <dgm:cxn modelId="{626F73FA-7DE7-4F62-ABE6-5D2A6D29A079}" type="presParOf" srcId="{13F000F2-47A5-4E48-83A8-3CBC53DA24A3}" destId="{FD108769-F15B-489E-B1EF-CC0CCEEDC9DB}" srcOrd="1" destOrd="0" presId="urn:microsoft.com/office/officeart/2005/8/layout/chevron2"/>
    <dgm:cxn modelId="{AD22BA81-62EC-4244-B784-C9FA11B4B243}" type="presParOf" srcId="{7CD4A67F-36E1-4393-A041-933E4975F66E}" destId="{8247C1F5-FA65-4842-8753-2C52F0B3FA76}" srcOrd="3" destOrd="0" presId="urn:microsoft.com/office/officeart/2005/8/layout/chevron2"/>
    <dgm:cxn modelId="{1850AB4D-03DF-49FD-8C8A-8F3AF189BFD1}" type="presParOf" srcId="{7CD4A67F-36E1-4393-A041-933E4975F66E}" destId="{6F99E22C-269E-41F8-A474-23AE2308E130}" srcOrd="4" destOrd="0" presId="urn:microsoft.com/office/officeart/2005/8/layout/chevron2"/>
    <dgm:cxn modelId="{AF468A1E-AFF2-4916-9386-878AE34C63B1}" type="presParOf" srcId="{6F99E22C-269E-41F8-A474-23AE2308E130}" destId="{EA53D295-FB9B-4770-A6FF-74D1A8D077E8}" srcOrd="0" destOrd="0" presId="urn:microsoft.com/office/officeart/2005/8/layout/chevron2"/>
    <dgm:cxn modelId="{82A6BE81-A2E6-4F33-8EB9-120B4AEBB247}" type="presParOf" srcId="{6F99E22C-269E-41F8-A474-23AE2308E130}" destId="{1EDA7C7E-0776-4718-AC4E-576938611E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7923-C22E-4648-AB6C-6A7A1368F71B}">
      <dsp:nvSpPr>
        <dsp:cNvPr id="0" name=""/>
        <dsp:cNvSpPr/>
      </dsp:nvSpPr>
      <dsp:spPr>
        <a:xfrm rot="5400000">
          <a:off x="-244011" y="244452"/>
          <a:ext cx="1626743" cy="1138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The Time of Israel</a:t>
          </a:r>
          <a:endParaRPr lang="en-IE" sz="1600" kern="1200" dirty="0"/>
        </a:p>
      </dsp:txBody>
      <dsp:txXfrm rot="-5400000">
        <a:off x="1" y="569800"/>
        <a:ext cx="1138720" cy="488023"/>
      </dsp:txXfrm>
    </dsp:sp>
    <dsp:sp modelId="{BD9B484A-78A6-4189-89A1-2B07C9C878C2}">
      <dsp:nvSpPr>
        <dsp:cNvPr id="0" name=""/>
        <dsp:cNvSpPr/>
      </dsp:nvSpPr>
      <dsp:spPr>
        <a:xfrm rot="5400000">
          <a:off x="3232684" y="-2093961"/>
          <a:ext cx="1057383" cy="52453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smtClean="0">
              <a:solidFill>
                <a:srgbClr val="C00000"/>
              </a:solidFill>
            </a:rPr>
            <a:t>The Kingdom Promised</a:t>
          </a:r>
          <a:endParaRPr lang="en-IE" sz="3000" kern="1200" dirty="0">
            <a:solidFill>
              <a:srgbClr val="C00000"/>
            </a:solidFill>
          </a:endParaRPr>
        </a:p>
        <a:p>
          <a:pPr marL="285750" lvl="1" indent="-285750" algn="l" defTabSz="1333500">
            <a:lnSpc>
              <a:spcPct val="90000"/>
            </a:lnSpc>
            <a:spcBef>
              <a:spcPct val="0"/>
            </a:spcBef>
            <a:spcAft>
              <a:spcPct val="15000"/>
            </a:spcAft>
            <a:buChar char="••"/>
          </a:pPr>
          <a:r>
            <a:rPr lang="en-IE" sz="3000" kern="1200" dirty="0" smtClean="0"/>
            <a:t>1:5 - 4:13 Link to OT</a:t>
          </a:r>
          <a:endParaRPr lang="en-IE" sz="3000" kern="1200" dirty="0"/>
        </a:p>
      </dsp:txBody>
      <dsp:txXfrm rot="-5400000">
        <a:off x="1138721" y="51619"/>
        <a:ext cx="5193694" cy="954149"/>
      </dsp:txXfrm>
    </dsp:sp>
    <dsp:sp modelId="{530F1567-57B2-4DF1-8BC9-56E182208FCA}">
      <dsp:nvSpPr>
        <dsp:cNvPr id="0" name=""/>
        <dsp:cNvSpPr/>
      </dsp:nvSpPr>
      <dsp:spPr>
        <a:xfrm rot="5400000">
          <a:off x="-244011" y="1678663"/>
          <a:ext cx="1626743" cy="1138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The Time of Jesus</a:t>
          </a:r>
          <a:endParaRPr lang="en-IE" sz="1600" kern="1200" dirty="0"/>
        </a:p>
      </dsp:txBody>
      <dsp:txXfrm rot="-5400000">
        <a:off x="1" y="2004011"/>
        <a:ext cx="1138720" cy="488023"/>
      </dsp:txXfrm>
    </dsp:sp>
    <dsp:sp modelId="{FD108769-F15B-489E-B1EF-CC0CCEEDC9DB}">
      <dsp:nvSpPr>
        <dsp:cNvPr id="0" name=""/>
        <dsp:cNvSpPr/>
      </dsp:nvSpPr>
      <dsp:spPr>
        <a:xfrm rot="5400000">
          <a:off x="3232684" y="-659311"/>
          <a:ext cx="1057383" cy="52453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smtClean="0">
              <a:solidFill>
                <a:srgbClr val="C00000"/>
              </a:solidFill>
            </a:rPr>
            <a:t>The Kingdom Present</a:t>
          </a:r>
          <a:endParaRPr lang="en-IE" sz="3000" kern="1200" dirty="0">
            <a:solidFill>
              <a:srgbClr val="C00000"/>
            </a:solidFill>
          </a:endParaRPr>
        </a:p>
        <a:p>
          <a:pPr marL="285750" lvl="1" indent="-285750" algn="l" defTabSz="1333500">
            <a:lnSpc>
              <a:spcPct val="90000"/>
            </a:lnSpc>
            <a:spcBef>
              <a:spcPct val="0"/>
            </a:spcBef>
            <a:spcAft>
              <a:spcPct val="15000"/>
            </a:spcAft>
            <a:buChar char="••"/>
          </a:pPr>
          <a:r>
            <a:rPr lang="en-IE" sz="3000" kern="1200" dirty="0" smtClean="0"/>
            <a:t>4:14 – 24:52 Ministry of Jesus</a:t>
          </a:r>
          <a:endParaRPr lang="en-IE" sz="3000" kern="1200" dirty="0"/>
        </a:p>
      </dsp:txBody>
      <dsp:txXfrm rot="-5400000">
        <a:off x="1138721" y="1486269"/>
        <a:ext cx="5193694" cy="954149"/>
      </dsp:txXfrm>
    </dsp:sp>
    <dsp:sp modelId="{EA53D295-FB9B-4770-A6FF-74D1A8D077E8}">
      <dsp:nvSpPr>
        <dsp:cNvPr id="0" name=""/>
        <dsp:cNvSpPr/>
      </dsp:nvSpPr>
      <dsp:spPr>
        <a:xfrm rot="5400000">
          <a:off x="-244011" y="3111589"/>
          <a:ext cx="1626743" cy="1138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The Time of the Church</a:t>
          </a:r>
          <a:endParaRPr lang="en-IE" sz="1600" kern="1200" dirty="0"/>
        </a:p>
      </dsp:txBody>
      <dsp:txXfrm rot="-5400000">
        <a:off x="1" y="3436937"/>
        <a:ext cx="1138720" cy="488023"/>
      </dsp:txXfrm>
    </dsp:sp>
    <dsp:sp modelId="{1EDA7C7E-0776-4718-AC4E-576938611EA2}">
      <dsp:nvSpPr>
        <dsp:cNvPr id="0" name=""/>
        <dsp:cNvSpPr/>
      </dsp:nvSpPr>
      <dsp:spPr>
        <a:xfrm rot="5400000">
          <a:off x="3232684" y="773614"/>
          <a:ext cx="1057383" cy="52453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kern="1200" dirty="0" smtClean="0">
              <a:solidFill>
                <a:srgbClr val="C00000"/>
              </a:solidFill>
            </a:rPr>
            <a:t>The Kingdom Proclaimed</a:t>
          </a:r>
          <a:endParaRPr lang="en-IE" sz="3000" kern="1200" dirty="0">
            <a:solidFill>
              <a:srgbClr val="C00000"/>
            </a:solidFill>
          </a:endParaRPr>
        </a:p>
        <a:p>
          <a:pPr marL="285750" lvl="1" indent="-285750" algn="l" defTabSz="1333500">
            <a:lnSpc>
              <a:spcPct val="90000"/>
            </a:lnSpc>
            <a:spcBef>
              <a:spcPct val="0"/>
            </a:spcBef>
            <a:spcAft>
              <a:spcPct val="15000"/>
            </a:spcAft>
            <a:buChar char="••"/>
          </a:pPr>
          <a:r>
            <a:rPr lang="en-IE" sz="3000" kern="1200" dirty="0" smtClean="0"/>
            <a:t>Acts of the Apostles</a:t>
          </a:r>
          <a:endParaRPr lang="en-IE" sz="3000" kern="1200" dirty="0"/>
        </a:p>
      </dsp:txBody>
      <dsp:txXfrm rot="-5400000">
        <a:off x="1138721" y="2919195"/>
        <a:ext cx="5193694" cy="9541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C7F37-4299-4A0A-A1CF-ACE2712E8DF0}" type="datetimeFigureOut">
              <a:rPr lang="en-IE" smtClean="0"/>
              <a:t>23/06/2016</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A2219-5B53-428A-9FBE-E17EA558FD30}" type="slidenum">
              <a:rPr lang="en-IE" smtClean="0"/>
              <a:t>‹#›</a:t>
            </a:fld>
            <a:endParaRPr lang="en-IE"/>
          </a:p>
        </p:txBody>
      </p:sp>
    </p:spTree>
    <p:extLst>
      <p:ext uri="{BB962C8B-B14F-4D97-AF65-F5344CB8AC3E}">
        <p14:creationId xmlns:p14="http://schemas.microsoft.com/office/powerpoint/2010/main" val="158044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349A404-FC7B-44CF-8895-745E5F8B0835}" type="slidenum">
              <a:rPr lang="en-GB" altLang="en-US">
                <a:latin typeface="Arial" charset="0"/>
              </a:rPr>
              <a:pPr eaLnBrk="1" hangingPunct="1"/>
              <a:t>19</a:t>
            </a:fld>
            <a:endParaRPr lang="en-GB" alt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p:spPr>
        <p:txBody>
          <a:bodyPr/>
          <a:lstStyle/>
          <a:p>
            <a:pPr eaLnBrk="1" hangingPunct="1"/>
            <a:r>
              <a:rPr lang="en-GB" altLang="en-US" smtClean="0"/>
              <a:t>In the tradition, Luke is known as a painter. What is certain is that he was a literary artist. </a:t>
            </a:r>
          </a:p>
          <a:p>
            <a:pPr eaLnBrk="1" hangingPunct="1"/>
            <a:r>
              <a:rPr lang="en-GB" altLang="en-US" smtClean="0"/>
              <a:t>Notice the careful arrangement.</a:t>
            </a:r>
          </a:p>
          <a:p>
            <a:pPr eaLnBrk="1" hangingPunct="1"/>
            <a:r>
              <a:rPr lang="en-GB" altLang="en-US" smtClean="0"/>
              <a:t>The stories of John the Baptist and Jesus are told in parallel.</a:t>
            </a:r>
          </a:p>
          <a:p>
            <a:pPr eaLnBrk="1" hangingPunct="1"/>
            <a:r>
              <a:rPr lang="en-GB" altLang="en-US" smtClean="0"/>
              <a:t>There are two annunciations, one to Zechariah and one to Mary. </a:t>
            </a:r>
          </a:p>
          <a:p>
            <a:pPr eaLnBrk="1" hangingPunct="1"/>
            <a:r>
              <a:rPr lang="en-GB" altLang="en-US" smtClean="0"/>
              <a:t>Correspondingly, there are two births. </a:t>
            </a:r>
          </a:p>
          <a:p>
            <a:pPr eaLnBrk="1" hangingPunct="1"/>
            <a:endParaRPr lang="en-GB" altLang="en-US" smtClean="0"/>
          </a:p>
          <a:p>
            <a:pPr eaLnBrk="1" hangingPunct="1"/>
            <a:r>
              <a:rPr lang="en-GB" altLang="en-US" smtClean="0"/>
              <a:t>The writer wants us to remember similar Old Testament stories of annunciations, for example, the birth of Samuel in 1Sam 1.</a:t>
            </a:r>
          </a:p>
          <a:p>
            <a:pPr eaLnBrk="1" hangingPunct="1"/>
            <a:r>
              <a:rPr lang="en-GB" altLang="en-US" smtClean="0"/>
              <a:t>At the same time, Luke  brings together the stories of John and Jesus, firstly to show they are connected, but secondly, to highlight the differences in role and identity.</a:t>
            </a:r>
          </a:p>
          <a:p>
            <a:pPr eaLnBrk="1" hangingPunct="1"/>
            <a:r>
              <a:rPr lang="en-GB" altLang="en-US" smtClean="0"/>
              <a:t>It says of John, “He will be great in the sight of the Lord”.</a:t>
            </a:r>
          </a:p>
          <a:p>
            <a:pPr eaLnBrk="1" hangingPunct="1"/>
            <a:r>
              <a:rPr lang="en-GB" altLang="en-US" smtClean="0"/>
              <a:t>Of Jesus, it says, “He will be great and will be called the Son of the Most High, and the Lord God will give him the throne of his ancestor David.”</a:t>
            </a:r>
          </a:p>
          <a:p>
            <a:pPr eaLnBrk="1" hangingPunct="1"/>
            <a:r>
              <a:rPr lang="en-GB" altLang="en-US" smtClean="0"/>
              <a:t>In the following two internet web casts, we will return to scene 2, the Annunciation to Mary, and to scene 5, the Birth of Jesus.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B0A2219-5B53-428A-9FBE-E17EA558FD30}" type="slidenum">
              <a:rPr lang="en-IE" smtClean="0"/>
              <a:t>27</a:t>
            </a:fld>
            <a:endParaRPr lang="en-IE"/>
          </a:p>
        </p:txBody>
      </p:sp>
    </p:spTree>
    <p:extLst>
      <p:ext uri="{BB962C8B-B14F-4D97-AF65-F5344CB8AC3E}">
        <p14:creationId xmlns:p14="http://schemas.microsoft.com/office/powerpoint/2010/main" val="200683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FE360A9-E26F-4D2B-806C-078C8868C5D3}" type="datetimeFigureOut">
              <a:rPr lang="en-IE" smtClean="0"/>
              <a:t>23/06/2016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242632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FE360A9-E26F-4D2B-806C-078C8868C5D3}" type="datetimeFigureOut">
              <a:rPr lang="en-IE" smtClean="0"/>
              <a:t>23/06/2016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94635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FE360A9-E26F-4D2B-806C-078C8868C5D3}" type="datetimeFigureOut">
              <a:rPr lang="en-IE" smtClean="0"/>
              <a:t>23/06/2016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259043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FE360A9-E26F-4D2B-806C-078C8868C5D3}" type="datetimeFigureOut">
              <a:rPr lang="en-IE" smtClean="0"/>
              <a:t>23/06/2016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144562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360A9-E26F-4D2B-806C-078C8868C5D3}" type="datetimeFigureOut">
              <a:rPr lang="en-IE" smtClean="0"/>
              <a:t>23/06/2016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170740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FE360A9-E26F-4D2B-806C-078C8868C5D3}" type="datetimeFigureOut">
              <a:rPr lang="en-IE" smtClean="0"/>
              <a:t>23/06/2016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387652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FE360A9-E26F-4D2B-806C-078C8868C5D3}" type="datetimeFigureOut">
              <a:rPr lang="en-IE" smtClean="0"/>
              <a:t>23/06/2016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212421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FE360A9-E26F-4D2B-806C-078C8868C5D3}" type="datetimeFigureOut">
              <a:rPr lang="en-IE" smtClean="0"/>
              <a:t>23/06/2016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25992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360A9-E26F-4D2B-806C-078C8868C5D3}" type="datetimeFigureOut">
              <a:rPr lang="en-IE" smtClean="0"/>
              <a:t>23/06/2016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276920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360A9-E26F-4D2B-806C-078C8868C5D3}" type="datetimeFigureOut">
              <a:rPr lang="en-IE" smtClean="0"/>
              <a:t>23/06/2016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66248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360A9-E26F-4D2B-806C-078C8868C5D3}" type="datetimeFigureOut">
              <a:rPr lang="en-IE" smtClean="0"/>
              <a:t>23/06/2016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F034A3-CC2D-4662-9192-82D3A3E161A5}" type="slidenum">
              <a:rPr lang="en-IE" smtClean="0"/>
              <a:t>‹#›</a:t>
            </a:fld>
            <a:endParaRPr lang="en-IE"/>
          </a:p>
        </p:txBody>
      </p:sp>
    </p:spTree>
    <p:extLst>
      <p:ext uri="{BB962C8B-B14F-4D97-AF65-F5344CB8AC3E}">
        <p14:creationId xmlns:p14="http://schemas.microsoft.com/office/powerpoint/2010/main" val="34908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360A9-E26F-4D2B-806C-078C8868C5D3}" type="datetimeFigureOut">
              <a:rPr lang="en-IE" smtClean="0"/>
              <a:t>23/06/2016</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034A3-CC2D-4662-9192-82D3A3E161A5}" type="slidenum">
              <a:rPr lang="en-IE" smtClean="0"/>
              <a:t>‹#›</a:t>
            </a:fld>
            <a:endParaRPr lang="en-IE"/>
          </a:p>
        </p:txBody>
      </p:sp>
    </p:spTree>
    <p:extLst>
      <p:ext uri="{BB962C8B-B14F-4D97-AF65-F5344CB8AC3E}">
        <p14:creationId xmlns:p14="http://schemas.microsoft.com/office/powerpoint/2010/main" val="149047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p:txBody>
          <a:bodyPr>
            <a:normAutofit fontScale="92500"/>
          </a:bodyPr>
          <a:lstStyle/>
          <a:p>
            <a:pPr marL="0" indent="0" algn="ctr">
              <a:buNone/>
            </a:pPr>
            <a:r>
              <a:rPr lang="en-IE" sz="4800" b="1" dirty="0" smtClean="0">
                <a:solidFill>
                  <a:srgbClr val="002060"/>
                </a:solidFill>
                <a:latin typeface="Andalus" panose="02020603050405020304" pitchFamily="18" charset="-78"/>
                <a:cs typeface="Andalus" panose="02020603050405020304" pitchFamily="18" charset="-78"/>
              </a:rPr>
              <a:t>Scripture Summer School</a:t>
            </a:r>
            <a:r>
              <a:rPr lang="en-IE" sz="4800" dirty="0" smtClean="0">
                <a:solidFill>
                  <a:srgbClr val="002060"/>
                </a:solidFill>
              </a:rPr>
              <a:t/>
            </a:r>
            <a:br>
              <a:rPr lang="en-IE" sz="4800" dirty="0" smtClean="0">
                <a:solidFill>
                  <a:srgbClr val="002060"/>
                </a:solidFill>
              </a:rPr>
            </a:br>
            <a:r>
              <a:rPr lang="en-IE" sz="4800" b="1" dirty="0" smtClean="0">
                <a:solidFill>
                  <a:srgbClr val="002060"/>
                </a:solidFill>
                <a:latin typeface="Andalus" panose="02020603050405020304" pitchFamily="18" charset="-78"/>
                <a:cs typeface="Andalus" panose="02020603050405020304" pitchFamily="18" charset="-78"/>
              </a:rPr>
              <a:t>2016</a:t>
            </a:r>
            <a:br>
              <a:rPr lang="en-IE" sz="4800" b="1" dirty="0" smtClean="0">
                <a:solidFill>
                  <a:srgbClr val="002060"/>
                </a:solidFill>
                <a:latin typeface="Andalus" panose="02020603050405020304" pitchFamily="18" charset="-78"/>
                <a:cs typeface="Andalus" panose="02020603050405020304" pitchFamily="18" charset="-78"/>
              </a:rPr>
            </a:br>
            <a:endParaRPr lang="en-IE" sz="4800" b="1" dirty="0" smtClean="0">
              <a:solidFill>
                <a:srgbClr val="002060"/>
              </a:solidFill>
              <a:latin typeface="Andalus" panose="02020603050405020304" pitchFamily="18" charset="-78"/>
              <a:cs typeface="Andalus" panose="02020603050405020304" pitchFamily="18" charset="-78"/>
            </a:endParaRPr>
          </a:p>
          <a:p>
            <a:pPr marL="0" indent="0" algn="ctr">
              <a:buNone/>
            </a:pPr>
            <a:r>
              <a:rPr lang="en-IE" sz="4800" b="1" dirty="0" smtClean="0">
                <a:solidFill>
                  <a:srgbClr val="002060"/>
                </a:solidFill>
                <a:latin typeface="Andalus" panose="02020603050405020304" pitchFamily="18" charset="-78"/>
                <a:cs typeface="Andalus" panose="02020603050405020304" pitchFamily="18" charset="-78"/>
              </a:rPr>
              <a:t>Holy Cross College</a:t>
            </a:r>
          </a:p>
          <a:p>
            <a:pPr marL="0" indent="0">
              <a:buNone/>
            </a:pPr>
            <a:endParaRPr lang="en-IE" sz="4800" b="1" dirty="0">
              <a:solidFill>
                <a:srgbClr val="FF0000"/>
              </a:solidFill>
            </a:endParaRPr>
          </a:p>
          <a:p>
            <a:endParaRPr lang="en-IE"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68540" y="1196752"/>
            <a:ext cx="47929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32040" y="4653136"/>
            <a:ext cx="3728369" cy="1569660"/>
          </a:xfrm>
          <a:prstGeom prst="rect">
            <a:avLst/>
          </a:prstGeom>
        </p:spPr>
        <p:txBody>
          <a:bodyPr wrap="square">
            <a:spAutoFit/>
          </a:bodyPr>
          <a:lstStyle/>
          <a:p>
            <a:pPr algn="ctr"/>
            <a:r>
              <a:rPr lang="en-IE" sz="4800" b="1" dirty="0" smtClean="0">
                <a:solidFill>
                  <a:srgbClr val="FF0000"/>
                </a:solidFill>
              </a:rPr>
              <a:t>The Fire of the Spirit</a:t>
            </a:r>
          </a:p>
        </p:txBody>
      </p:sp>
    </p:spTree>
    <p:extLst>
      <p:ext uri="{BB962C8B-B14F-4D97-AF65-F5344CB8AC3E}">
        <p14:creationId xmlns:p14="http://schemas.microsoft.com/office/powerpoint/2010/main" val="387205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smtClean="0">
                <a:solidFill>
                  <a:srgbClr val="C00000"/>
                </a:solidFill>
              </a:rPr>
              <a:t>For Whom?</a:t>
            </a:r>
            <a:endParaRPr lang="en-IE" sz="6000" b="1"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IE" b="1" dirty="0" smtClean="0">
                <a:solidFill>
                  <a:srgbClr val="002060"/>
                </a:solidFill>
              </a:rPr>
              <a:t>Largely Gentile (non-Jewish) community</a:t>
            </a:r>
          </a:p>
          <a:p>
            <a:pPr marL="0" indent="0">
              <a:buNone/>
            </a:pPr>
            <a:r>
              <a:rPr lang="en-IE" b="1" dirty="0" smtClean="0">
                <a:solidFill>
                  <a:srgbClr val="002060"/>
                </a:solidFill>
              </a:rPr>
              <a:t>(</a:t>
            </a:r>
            <a:r>
              <a:rPr lang="en-IE" b="1" dirty="0" err="1" smtClean="0">
                <a:solidFill>
                  <a:srgbClr val="002060"/>
                </a:solidFill>
              </a:rPr>
              <a:t>Theophilus</a:t>
            </a:r>
            <a:r>
              <a:rPr lang="en-IE" b="1" dirty="0" smtClean="0">
                <a:solidFill>
                  <a:srgbClr val="002060"/>
                </a:solidFill>
              </a:rPr>
              <a:t>)</a:t>
            </a:r>
            <a:endParaRPr lang="en-IE" b="1" dirty="0">
              <a:solidFill>
                <a:srgbClr val="002060"/>
              </a:solidFill>
            </a:endParaRPr>
          </a:p>
          <a:p>
            <a:pPr marL="0" indent="0">
              <a:buNone/>
            </a:pPr>
            <a:r>
              <a:rPr lang="en-IE" b="1" dirty="0" smtClean="0">
                <a:solidFill>
                  <a:srgbClr val="002060"/>
                </a:solidFill>
              </a:rPr>
              <a:t>Gospel focus on: </a:t>
            </a:r>
          </a:p>
          <a:p>
            <a:r>
              <a:rPr lang="en-IE" b="1" dirty="0" smtClean="0">
                <a:solidFill>
                  <a:srgbClr val="002060"/>
                </a:solidFill>
              </a:rPr>
              <a:t>Scripture</a:t>
            </a:r>
          </a:p>
          <a:p>
            <a:r>
              <a:rPr lang="en-IE" b="1" dirty="0" smtClean="0">
                <a:solidFill>
                  <a:srgbClr val="002060"/>
                </a:solidFill>
              </a:rPr>
              <a:t>Prayer</a:t>
            </a:r>
            <a:endParaRPr lang="en-IE" b="1" dirty="0">
              <a:solidFill>
                <a:srgbClr val="002060"/>
              </a:solidFill>
            </a:endParaRPr>
          </a:p>
          <a:p>
            <a:r>
              <a:rPr lang="en-IE" b="1" dirty="0" smtClean="0">
                <a:solidFill>
                  <a:srgbClr val="002060"/>
                </a:solidFill>
              </a:rPr>
              <a:t>Poor</a:t>
            </a:r>
            <a:endParaRPr lang="en-IE" b="1" dirty="0">
              <a:solidFill>
                <a:srgbClr val="002060"/>
              </a:solidFill>
            </a:endParaRPr>
          </a:p>
          <a:p>
            <a:r>
              <a:rPr lang="en-IE" b="1" dirty="0" smtClean="0">
                <a:solidFill>
                  <a:srgbClr val="002060"/>
                </a:solidFill>
              </a:rPr>
              <a:t>Mercy/Forgiveness</a:t>
            </a:r>
          </a:p>
          <a:p>
            <a:pPr marL="0" indent="0">
              <a:buNone/>
            </a:pPr>
            <a:r>
              <a:rPr lang="en-IE" b="1" dirty="0" smtClean="0">
                <a:solidFill>
                  <a:srgbClr val="002060"/>
                </a:solidFill>
              </a:rPr>
              <a:t>Supports the idea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11" y="2708920"/>
            <a:ext cx="4117048" cy="308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29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smtClean="0">
                <a:solidFill>
                  <a:srgbClr val="FF0000"/>
                </a:solidFill>
              </a:rPr>
              <a:t>By Whom?</a:t>
            </a:r>
            <a:endParaRPr lang="en-IE" sz="60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IE" b="1" dirty="0" smtClean="0">
                <a:solidFill>
                  <a:srgbClr val="002060"/>
                </a:solidFill>
              </a:rPr>
              <a:t>Consensus is that Luke – Acts were written as a two volume work by the same author (both addressed to </a:t>
            </a:r>
            <a:r>
              <a:rPr lang="en-IE" b="1" dirty="0" err="1" smtClean="0">
                <a:solidFill>
                  <a:srgbClr val="002060"/>
                </a:solidFill>
              </a:rPr>
              <a:t>Theophilus</a:t>
            </a:r>
            <a:r>
              <a:rPr lang="en-IE" b="1" dirty="0" smtClean="0">
                <a:solidFill>
                  <a:srgbClr val="002060"/>
                </a:solidFill>
              </a:rPr>
              <a:t>)</a:t>
            </a:r>
          </a:p>
          <a:p>
            <a:r>
              <a:rPr lang="en-IE" b="1" dirty="0" smtClean="0">
                <a:solidFill>
                  <a:srgbClr val="002060"/>
                </a:solidFill>
              </a:rPr>
              <a:t>Luke is referred to as a companion of Paul (</a:t>
            </a:r>
            <a:r>
              <a:rPr lang="en-IE" b="1" dirty="0" err="1" smtClean="0">
                <a:solidFill>
                  <a:srgbClr val="002060"/>
                </a:solidFill>
              </a:rPr>
              <a:t>Phm</a:t>
            </a:r>
            <a:r>
              <a:rPr lang="en-IE" b="1" dirty="0" smtClean="0">
                <a:solidFill>
                  <a:srgbClr val="002060"/>
                </a:solidFill>
              </a:rPr>
              <a:t> 24, Col 4:14 2Tim 4:11 ) </a:t>
            </a:r>
          </a:p>
          <a:p>
            <a:r>
              <a:rPr lang="en-IE" b="1" dirty="0" smtClean="0">
                <a:solidFill>
                  <a:srgbClr val="002060"/>
                </a:solidFill>
              </a:rPr>
              <a:t>The writer of Acts uses “we” in several passages suggesting that he is travelling with Paul (Acts 16:10-17)</a:t>
            </a:r>
          </a:p>
          <a:p>
            <a:r>
              <a:rPr lang="en-IE" b="1" dirty="0" smtClean="0">
                <a:solidFill>
                  <a:srgbClr val="002060"/>
                </a:solidFill>
              </a:rPr>
              <a:t>Recent writing casts doubt on this and suggest the author is writing around 115-120, possibly in Rome.</a:t>
            </a:r>
            <a:endParaRPr lang="en-IE" b="1" dirty="0">
              <a:solidFill>
                <a:srgbClr val="002060"/>
              </a:solidFill>
            </a:endParaRPr>
          </a:p>
        </p:txBody>
      </p:sp>
    </p:spTree>
    <p:extLst>
      <p:ext uri="{BB962C8B-B14F-4D97-AF65-F5344CB8AC3E}">
        <p14:creationId xmlns:p14="http://schemas.microsoft.com/office/powerpoint/2010/main" val="201710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GB" altLang="en-US" b="1" dirty="0" smtClean="0">
                <a:solidFill>
                  <a:srgbClr val="C00000"/>
                </a:solidFill>
              </a:rPr>
              <a:t>Luke in the Roman World</a:t>
            </a:r>
            <a:br>
              <a:rPr lang="en-GB" altLang="en-US" b="1" dirty="0" smtClean="0">
                <a:solidFill>
                  <a:srgbClr val="C00000"/>
                </a:solidFill>
              </a:rPr>
            </a:br>
            <a:r>
              <a:rPr lang="en-GB" altLang="en-US" sz="3600" dirty="0" smtClean="0">
                <a:solidFill>
                  <a:srgbClr val="C00000"/>
                </a:solidFill>
              </a:rPr>
              <a:t>(The Priene Inscription)</a:t>
            </a:r>
          </a:p>
        </p:txBody>
      </p:sp>
      <p:sp>
        <p:nvSpPr>
          <p:cNvPr id="11267" name="Rectangle 3"/>
          <p:cNvSpPr>
            <a:spLocks noGrp="1" noChangeArrowheads="1"/>
          </p:cNvSpPr>
          <p:nvPr>
            <p:ph type="body" idx="1"/>
          </p:nvPr>
        </p:nvSpPr>
        <p:spPr/>
        <p:txBody>
          <a:bodyPr>
            <a:noAutofit/>
          </a:bodyPr>
          <a:lstStyle/>
          <a:p>
            <a:pPr eaLnBrk="1" hangingPunct="1">
              <a:lnSpc>
                <a:spcPct val="80000"/>
              </a:lnSpc>
            </a:pPr>
            <a:r>
              <a:rPr lang="en-US" altLang="en-US" sz="2800" dirty="0" smtClean="0">
                <a:solidFill>
                  <a:srgbClr val="002060"/>
                </a:solidFill>
              </a:rPr>
              <a:t>“Since Providence, which has ordered all things and is deeply interested in our life, has set in most perfect order by giving us Augustus whom she filled with virtue that he might benefit humankind, sending him as a </a:t>
            </a:r>
            <a:r>
              <a:rPr lang="en-US" altLang="en-US" sz="2800" b="1" dirty="0" err="1" smtClean="0">
                <a:solidFill>
                  <a:srgbClr val="002060"/>
                </a:solidFill>
              </a:rPr>
              <a:t>saviour</a:t>
            </a:r>
            <a:r>
              <a:rPr lang="en-US" altLang="en-US" sz="2800" dirty="0" smtClean="0">
                <a:solidFill>
                  <a:srgbClr val="002060"/>
                </a:solidFill>
              </a:rPr>
              <a:t> (</a:t>
            </a:r>
            <a:r>
              <a:rPr lang="en-US" altLang="en-US" sz="2800" dirty="0" err="1" smtClean="0">
                <a:solidFill>
                  <a:srgbClr val="002060"/>
                </a:solidFill>
                <a:latin typeface="Bwgrkl" pitchFamily="2" charset="0"/>
              </a:rPr>
              <a:t>σωτhρ</a:t>
            </a:r>
            <a:r>
              <a:rPr lang="en-US" altLang="en-US" sz="2800" dirty="0" smtClean="0">
                <a:solidFill>
                  <a:srgbClr val="002060"/>
                </a:solidFill>
                <a:latin typeface="Bwgrkl" pitchFamily="2" charset="0"/>
              </a:rPr>
              <a:t>α</a:t>
            </a:r>
            <a:r>
              <a:rPr lang="en-US" altLang="en-US" sz="2800" dirty="0" smtClean="0">
                <a:solidFill>
                  <a:srgbClr val="002060"/>
                </a:solidFill>
              </a:rPr>
              <a:t>), both for us and for our descendants, that he might end war and arrange all things, and since he, Caesar, by his appearance (excelled even our anticipations), surpassing all previous benefactors, and not even leaving to posterity any hope of surpassing what he has done, and since the </a:t>
            </a:r>
            <a:r>
              <a:rPr lang="en-US" altLang="en-US" sz="2800" u="sng" dirty="0" smtClean="0">
                <a:solidFill>
                  <a:srgbClr val="002060"/>
                </a:solidFill>
              </a:rPr>
              <a:t>birthday of the god Augustus </a:t>
            </a:r>
            <a:r>
              <a:rPr lang="en-US" altLang="en-US" sz="2800" dirty="0" smtClean="0">
                <a:solidFill>
                  <a:srgbClr val="002060"/>
                </a:solidFill>
              </a:rPr>
              <a:t>was the beginning of the </a:t>
            </a:r>
            <a:r>
              <a:rPr lang="en-US" altLang="en-US" sz="2800" b="1" dirty="0" smtClean="0">
                <a:solidFill>
                  <a:srgbClr val="002060"/>
                </a:solidFill>
              </a:rPr>
              <a:t>good tidings</a:t>
            </a:r>
            <a:r>
              <a:rPr lang="en-US" altLang="en-US" sz="2800" dirty="0" smtClean="0">
                <a:solidFill>
                  <a:srgbClr val="002060"/>
                </a:solidFill>
              </a:rPr>
              <a:t> (</a:t>
            </a:r>
            <a:r>
              <a:rPr lang="en-US" altLang="en-US" sz="2800" b="1" dirty="0" smtClean="0">
                <a:solidFill>
                  <a:srgbClr val="002060"/>
                </a:solidFill>
                <a:latin typeface="Bwgrkl" pitchFamily="2" charset="0"/>
              </a:rPr>
              <a:t>euaggeliwn</a:t>
            </a:r>
            <a:r>
              <a:rPr lang="en-US" altLang="en-US" sz="2800" dirty="0" smtClean="0">
                <a:solidFill>
                  <a:srgbClr val="002060"/>
                </a:solidFill>
              </a:rPr>
              <a:t>)  for the world that came by reason of him.”</a:t>
            </a:r>
            <a:endParaRPr lang="en-GB" altLang="en-US" sz="2800" dirty="0" smtClean="0">
              <a:solidFill>
                <a:srgbClr val="002060"/>
              </a:solidFill>
            </a:endParaRPr>
          </a:p>
        </p:txBody>
      </p:sp>
    </p:spTree>
    <p:extLst>
      <p:ext uri="{BB962C8B-B14F-4D97-AF65-F5344CB8AC3E}">
        <p14:creationId xmlns:p14="http://schemas.microsoft.com/office/powerpoint/2010/main" val="3743947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719138"/>
            <a:ext cx="795337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68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In the Roman World</a:t>
            </a:r>
            <a:endParaRPr lang="en-IE" b="1" dirty="0">
              <a:solidFill>
                <a:srgbClr val="C00000"/>
              </a:solidFill>
            </a:endParaRPr>
          </a:p>
        </p:txBody>
      </p:sp>
      <p:sp>
        <p:nvSpPr>
          <p:cNvPr id="3" name="Content Placeholder 2"/>
          <p:cNvSpPr>
            <a:spLocks noGrp="1"/>
          </p:cNvSpPr>
          <p:nvPr>
            <p:ph idx="1"/>
          </p:nvPr>
        </p:nvSpPr>
        <p:spPr/>
        <p:txBody>
          <a:bodyPr/>
          <a:lstStyle/>
          <a:p>
            <a:pPr marL="0" indent="0" algn="ctr">
              <a:buNone/>
            </a:pPr>
            <a:r>
              <a:rPr lang="en-IE" b="1" dirty="0" smtClean="0"/>
              <a:t>The Imperial Propaganda of the Empire (</a:t>
            </a:r>
            <a:r>
              <a:rPr lang="en-IE" b="1" dirty="0" err="1" smtClean="0"/>
              <a:t>basileia</a:t>
            </a:r>
            <a:r>
              <a:rPr lang="en-IE" b="1" dirty="0" smtClean="0"/>
              <a:t>) promoted the concept of the </a:t>
            </a:r>
          </a:p>
          <a:p>
            <a:pPr marL="0" indent="0" algn="ctr">
              <a:buNone/>
            </a:pPr>
            <a:r>
              <a:rPr lang="en-IE" sz="4000" b="1" dirty="0" err="1" smtClean="0">
                <a:solidFill>
                  <a:srgbClr val="002060"/>
                </a:solidFill>
              </a:rPr>
              <a:t>Pax</a:t>
            </a:r>
            <a:r>
              <a:rPr lang="en-IE" sz="4000" b="1" dirty="0" smtClean="0">
                <a:solidFill>
                  <a:srgbClr val="002060"/>
                </a:solidFill>
              </a:rPr>
              <a:t> </a:t>
            </a:r>
            <a:r>
              <a:rPr lang="en-IE" sz="4000" b="1" dirty="0" err="1" smtClean="0">
                <a:solidFill>
                  <a:srgbClr val="002060"/>
                </a:solidFill>
              </a:rPr>
              <a:t>Romana</a:t>
            </a:r>
            <a:endParaRPr lang="en-IE" sz="4000" b="1" dirty="0" smtClean="0">
              <a:solidFill>
                <a:srgbClr val="002060"/>
              </a:solidFill>
            </a:endParaRPr>
          </a:p>
          <a:p>
            <a:pPr marL="0" indent="0">
              <a:buNone/>
            </a:pPr>
            <a:endParaRPr lang="en-IE" b="1" dirty="0"/>
          </a:p>
          <a:p>
            <a:pPr marL="0" indent="0" algn="ctr">
              <a:buNone/>
            </a:pPr>
            <a:r>
              <a:rPr lang="en-IE" b="1" dirty="0" smtClean="0"/>
              <a:t>It promised dutiful citizens</a:t>
            </a:r>
          </a:p>
          <a:p>
            <a:pPr marL="0" indent="0" algn="ctr">
              <a:buNone/>
            </a:pPr>
            <a:r>
              <a:rPr lang="en-IE" b="1" dirty="0" smtClean="0">
                <a:solidFill>
                  <a:srgbClr val="002060"/>
                </a:solidFill>
              </a:rPr>
              <a:t>“Peace and Confidence” </a:t>
            </a:r>
            <a:r>
              <a:rPr lang="en-IE" b="1" dirty="0" smtClean="0"/>
              <a:t>(</a:t>
            </a:r>
            <a:r>
              <a:rPr lang="en-IE" b="1" i="1" u="sng" dirty="0" err="1" smtClean="0"/>
              <a:t>eirene</a:t>
            </a:r>
            <a:r>
              <a:rPr lang="en-IE" b="1" dirty="0" smtClean="0"/>
              <a:t> and </a:t>
            </a:r>
            <a:r>
              <a:rPr lang="en-IE" b="1" i="1" u="sng" dirty="0" err="1" smtClean="0"/>
              <a:t>asphaleia</a:t>
            </a:r>
            <a:r>
              <a:rPr lang="en-IE" b="1" dirty="0" smtClean="0"/>
              <a:t>)</a:t>
            </a:r>
          </a:p>
          <a:p>
            <a:pPr marL="0" indent="0" algn="ctr">
              <a:buNone/>
            </a:pPr>
            <a:r>
              <a:rPr lang="en-IE" b="1" dirty="0" smtClean="0"/>
              <a:t>(see 1 </a:t>
            </a:r>
            <a:r>
              <a:rPr lang="en-IE" b="1" dirty="0" err="1" smtClean="0"/>
              <a:t>Thess</a:t>
            </a:r>
            <a:r>
              <a:rPr lang="en-IE" b="1" dirty="0" smtClean="0"/>
              <a:t> 5:3)</a:t>
            </a:r>
            <a:endParaRPr lang="en-IE" b="1" dirty="0"/>
          </a:p>
        </p:txBody>
      </p:sp>
    </p:spTree>
    <p:extLst>
      <p:ext uri="{BB962C8B-B14F-4D97-AF65-F5344CB8AC3E}">
        <p14:creationId xmlns:p14="http://schemas.microsoft.com/office/powerpoint/2010/main" val="346442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GB" altLang="en-US" sz="4800" b="1" dirty="0" smtClean="0">
                <a:solidFill>
                  <a:srgbClr val="C00000"/>
                </a:solidFill>
              </a:rPr>
              <a:t>Why did Luke write?</a:t>
            </a:r>
          </a:p>
        </p:txBody>
      </p:sp>
      <p:sp>
        <p:nvSpPr>
          <p:cNvPr id="14339" name="Rectangle 3"/>
          <p:cNvSpPr>
            <a:spLocks noGrp="1" noChangeArrowheads="1"/>
          </p:cNvSpPr>
          <p:nvPr>
            <p:ph type="body" idx="1"/>
          </p:nvPr>
        </p:nvSpPr>
        <p:spPr>
          <a:xfrm>
            <a:off x="457200" y="1600200"/>
            <a:ext cx="6203032" cy="4525963"/>
          </a:xfrm>
        </p:spPr>
        <p:txBody>
          <a:bodyPr>
            <a:normAutofit fontScale="92500"/>
          </a:bodyPr>
          <a:lstStyle/>
          <a:p>
            <a:pPr eaLnBrk="1" hangingPunct="1">
              <a:lnSpc>
                <a:spcPct val="80000"/>
              </a:lnSpc>
              <a:buFont typeface="Wingdings" pitchFamily="2" charset="2"/>
              <a:buNone/>
            </a:pPr>
            <a:r>
              <a:rPr lang="en-US" altLang="en-US" sz="2400" b="1" dirty="0" smtClean="0">
                <a:solidFill>
                  <a:srgbClr val="002060"/>
                </a:solidFill>
                <a:latin typeface="Comic Sans MS" pitchFamily="66" charset="0"/>
              </a:rPr>
              <a:t>“Since </a:t>
            </a:r>
            <a:r>
              <a:rPr lang="en-US" altLang="en-US" sz="2400" b="1" u="sng" dirty="0" smtClean="0">
                <a:solidFill>
                  <a:srgbClr val="002060"/>
                </a:solidFill>
                <a:latin typeface="Comic Sans MS" pitchFamily="66" charset="0"/>
              </a:rPr>
              <a:t>many</a:t>
            </a:r>
            <a:r>
              <a:rPr lang="en-US" altLang="en-US" sz="2400" b="1" dirty="0" smtClean="0">
                <a:solidFill>
                  <a:srgbClr val="002060"/>
                </a:solidFill>
                <a:latin typeface="Comic Sans MS" pitchFamily="66" charset="0"/>
              </a:rPr>
              <a:t> have undertaken to set down an </a:t>
            </a:r>
            <a:r>
              <a:rPr lang="en-US" altLang="en-US" sz="2400" b="1" u="sng" dirty="0" smtClean="0">
                <a:solidFill>
                  <a:srgbClr val="002060"/>
                </a:solidFill>
                <a:latin typeface="Comic Sans MS" pitchFamily="66" charset="0"/>
              </a:rPr>
              <a:t>orderly account</a:t>
            </a:r>
            <a:r>
              <a:rPr lang="en-US" altLang="en-US" sz="2400" b="1" dirty="0" smtClean="0">
                <a:solidFill>
                  <a:srgbClr val="002060"/>
                </a:solidFill>
                <a:latin typeface="Comic Sans MS" pitchFamily="66" charset="0"/>
              </a:rPr>
              <a:t> of the events that have been </a:t>
            </a:r>
            <a:r>
              <a:rPr lang="en-US" altLang="en-US" sz="2400" b="1" u="sng" dirty="0" smtClean="0">
                <a:solidFill>
                  <a:srgbClr val="002060"/>
                </a:solidFill>
                <a:latin typeface="Comic Sans MS" pitchFamily="66" charset="0"/>
              </a:rPr>
              <a:t>fulfilled</a:t>
            </a:r>
            <a:r>
              <a:rPr lang="en-US" altLang="en-US" sz="2400" b="1" dirty="0" smtClean="0">
                <a:solidFill>
                  <a:srgbClr val="002060"/>
                </a:solidFill>
                <a:latin typeface="Comic Sans MS" pitchFamily="66" charset="0"/>
              </a:rPr>
              <a:t> among us,</a:t>
            </a:r>
            <a:endParaRPr lang="en-GB" altLang="en-US" sz="2400" b="1" dirty="0" smtClean="0">
              <a:solidFill>
                <a:srgbClr val="002060"/>
              </a:solidFill>
              <a:latin typeface="Comic Sans MS" pitchFamily="66" charset="0"/>
            </a:endParaRPr>
          </a:p>
          <a:p>
            <a:pPr eaLnBrk="1" hangingPunct="1">
              <a:lnSpc>
                <a:spcPct val="80000"/>
              </a:lnSpc>
              <a:buFont typeface="Wingdings" pitchFamily="2" charset="2"/>
              <a:buNone/>
            </a:pPr>
            <a:r>
              <a:rPr lang="en-US" altLang="en-US" sz="2400" b="1" dirty="0" smtClean="0">
                <a:solidFill>
                  <a:srgbClr val="002060"/>
                </a:solidFill>
                <a:latin typeface="Comic Sans MS" pitchFamily="66" charset="0"/>
              </a:rPr>
              <a:t>just as they were handed on to us by those who from the beginning were </a:t>
            </a:r>
            <a:r>
              <a:rPr lang="en-US" altLang="en-US" sz="2400" b="1" u="sng" dirty="0" smtClean="0">
                <a:solidFill>
                  <a:srgbClr val="002060"/>
                </a:solidFill>
                <a:latin typeface="Comic Sans MS" pitchFamily="66" charset="0"/>
              </a:rPr>
              <a:t>eyewitnesse</a:t>
            </a:r>
            <a:r>
              <a:rPr lang="en-US" altLang="en-US" sz="2400" b="1" dirty="0" smtClean="0">
                <a:solidFill>
                  <a:srgbClr val="002060"/>
                </a:solidFill>
                <a:latin typeface="Comic Sans MS" pitchFamily="66" charset="0"/>
              </a:rPr>
              <a:t>s and </a:t>
            </a:r>
            <a:r>
              <a:rPr lang="en-US" altLang="en-US" sz="2400" b="1" u="sng" dirty="0" smtClean="0">
                <a:solidFill>
                  <a:srgbClr val="002060"/>
                </a:solidFill>
                <a:latin typeface="Comic Sans MS" pitchFamily="66" charset="0"/>
              </a:rPr>
              <a:t>servants</a:t>
            </a:r>
            <a:r>
              <a:rPr lang="en-US" altLang="en-US" sz="2400" b="1" dirty="0" smtClean="0">
                <a:solidFill>
                  <a:srgbClr val="002060"/>
                </a:solidFill>
                <a:latin typeface="Comic Sans MS" pitchFamily="66" charset="0"/>
              </a:rPr>
              <a:t> of the word,</a:t>
            </a:r>
            <a:endParaRPr lang="en-GB" altLang="en-US" sz="2400" b="1" dirty="0" smtClean="0">
              <a:solidFill>
                <a:srgbClr val="002060"/>
              </a:solidFill>
              <a:latin typeface="Comic Sans MS" pitchFamily="66" charset="0"/>
            </a:endParaRPr>
          </a:p>
          <a:p>
            <a:pPr eaLnBrk="1" hangingPunct="1">
              <a:lnSpc>
                <a:spcPct val="80000"/>
              </a:lnSpc>
              <a:buFont typeface="Wingdings" pitchFamily="2" charset="2"/>
              <a:buNone/>
            </a:pPr>
            <a:r>
              <a:rPr lang="en-US" altLang="en-US" sz="2400" b="1" dirty="0" smtClean="0">
                <a:solidFill>
                  <a:srgbClr val="002060"/>
                </a:solidFill>
                <a:latin typeface="Comic Sans MS" pitchFamily="66" charset="0"/>
              </a:rPr>
              <a:t>I too decided, after investigating everything carefully from the very first, to write </a:t>
            </a:r>
            <a:r>
              <a:rPr lang="en-US" altLang="en-US" sz="2400" b="1" u="sng" dirty="0" smtClean="0">
                <a:solidFill>
                  <a:srgbClr val="002060"/>
                </a:solidFill>
                <a:latin typeface="Comic Sans MS" pitchFamily="66" charset="0"/>
              </a:rPr>
              <a:t>an orderly account</a:t>
            </a:r>
            <a:r>
              <a:rPr lang="en-US" altLang="en-US" sz="2400" b="1" dirty="0" smtClean="0">
                <a:solidFill>
                  <a:srgbClr val="002060"/>
                </a:solidFill>
                <a:latin typeface="Comic Sans MS" pitchFamily="66" charset="0"/>
              </a:rPr>
              <a:t> for you, most excellent </a:t>
            </a:r>
            <a:r>
              <a:rPr lang="en-US" altLang="en-US" sz="2400" b="1" dirty="0" err="1" smtClean="0">
                <a:solidFill>
                  <a:srgbClr val="002060"/>
                </a:solidFill>
                <a:latin typeface="Comic Sans MS" pitchFamily="66" charset="0"/>
              </a:rPr>
              <a:t>Theophilus</a:t>
            </a:r>
            <a:r>
              <a:rPr lang="en-US" altLang="en-US" sz="2400" b="1" dirty="0" smtClean="0">
                <a:solidFill>
                  <a:srgbClr val="002060"/>
                </a:solidFill>
                <a:latin typeface="Comic Sans MS" pitchFamily="66" charset="0"/>
              </a:rPr>
              <a:t>,</a:t>
            </a:r>
            <a:endParaRPr lang="en-GB" altLang="en-US" sz="2400" b="1" dirty="0" smtClean="0">
              <a:solidFill>
                <a:srgbClr val="002060"/>
              </a:solidFill>
              <a:latin typeface="Comic Sans MS" pitchFamily="66" charset="0"/>
            </a:endParaRPr>
          </a:p>
          <a:p>
            <a:pPr eaLnBrk="1" hangingPunct="1">
              <a:lnSpc>
                <a:spcPct val="80000"/>
              </a:lnSpc>
              <a:buFont typeface="Wingdings" pitchFamily="2" charset="2"/>
              <a:buNone/>
            </a:pPr>
            <a:r>
              <a:rPr lang="en-US" altLang="en-US" sz="2400" b="1" dirty="0" smtClean="0">
                <a:solidFill>
                  <a:srgbClr val="002060"/>
                </a:solidFill>
                <a:latin typeface="Comic Sans MS" pitchFamily="66" charset="0"/>
              </a:rPr>
              <a:t>so that </a:t>
            </a:r>
            <a:r>
              <a:rPr lang="en-US" altLang="en-US" sz="2400" b="1" u="sng" dirty="0" smtClean="0">
                <a:solidFill>
                  <a:srgbClr val="002060"/>
                </a:solidFill>
                <a:latin typeface="Comic Sans MS" pitchFamily="66" charset="0"/>
              </a:rPr>
              <a:t>you may know the truth</a:t>
            </a:r>
            <a:r>
              <a:rPr lang="en-US" altLang="en-US" sz="2400" b="1" dirty="0" smtClean="0">
                <a:solidFill>
                  <a:srgbClr val="002060"/>
                </a:solidFill>
                <a:latin typeface="Comic Sans MS" pitchFamily="66" charset="0"/>
              </a:rPr>
              <a:t> concerning the things about which you have been instructed.”</a:t>
            </a:r>
          </a:p>
          <a:p>
            <a:pPr eaLnBrk="1" hangingPunct="1">
              <a:lnSpc>
                <a:spcPct val="80000"/>
              </a:lnSpc>
              <a:buFont typeface="Wingdings" pitchFamily="2" charset="2"/>
              <a:buNone/>
            </a:pPr>
            <a:r>
              <a:rPr lang="en-GB" altLang="en-US" sz="2400" b="1" dirty="0" smtClean="0">
                <a:solidFill>
                  <a:srgbClr val="002060"/>
                </a:solidFill>
              </a:rPr>
              <a:t>							Luke 1:1-4</a:t>
            </a:r>
          </a:p>
          <a:p>
            <a:pPr eaLnBrk="1" hangingPunct="1">
              <a:lnSpc>
                <a:spcPct val="80000"/>
              </a:lnSpc>
            </a:pPr>
            <a:endParaRPr lang="en-GB" altLang="en-US" sz="2400" dirty="0" smtClean="0"/>
          </a:p>
        </p:txBody>
      </p:sp>
      <p:pic>
        <p:nvPicPr>
          <p:cNvPr id="4" name="Picture 4" descr="St Lu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84784"/>
            <a:ext cx="20161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497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332656"/>
            <a:ext cx="8229600" cy="1143000"/>
          </a:xfrm>
        </p:spPr>
        <p:txBody>
          <a:bodyPr/>
          <a:lstStyle/>
          <a:p>
            <a:pPr eaLnBrk="1" hangingPunct="1"/>
            <a:r>
              <a:rPr lang="en-GB" altLang="en-US" b="1" dirty="0" smtClean="0">
                <a:solidFill>
                  <a:srgbClr val="C00000"/>
                </a:solidFill>
              </a:rPr>
              <a:t>His “Orderly Account” </a:t>
            </a:r>
          </a:p>
        </p:txBody>
      </p:sp>
      <p:sp>
        <p:nvSpPr>
          <p:cNvPr id="16387" name="Rectangle 3"/>
          <p:cNvSpPr>
            <a:spLocks noGrp="1" noChangeArrowheads="1"/>
          </p:cNvSpPr>
          <p:nvPr>
            <p:ph type="body" idx="1"/>
          </p:nvPr>
        </p:nvSpPr>
        <p:spPr>
          <a:xfrm>
            <a:off x="457200" y="1196752"/>
            <a:ext cx="8229600" cy="4929411"/>
          </a:xfrm>
        </p:spPr>
        <p:txBody>
          <a:bodyPr>
            <a:normAutofit/>
          </a:bodyPr>
          <a:lstStyle/>
          <a:p>
            <a:pPr marL="0" indent="0" eaLnBrk="1" hangingPunct="1">
              <a:lnSpc>
                <a:spcPct val="90000"/>
              </a:lnSpc>
              <a:buNone/>
            </a:pPr>
            <a:endParaRPr lang="en-GB" altLang="en-US" sz="2800" dirty="0" smtClean="0"/>
          </a:p>
        </p:txBody>
      </p:sp>
      <p:graphicFrame>
        <p:nvGraphicFramePr>
          <p:cNvPr id="2" name="Diagram 1"/>
          <p:cNvGraphicFramePr/>
          <p:nvPr>
            <p:extLst>
              <p:ext uri="{D42A27DB-BD31-4B8C-83A1-F6EECF244321}">
                <p14:modId xmlns:p14="http://schemas.microsoft.com/office/powerpoint/2010/main" val="1895746000"/>
              </p:ext>
            </p:extLst>
          </p:nvPr>
        </p:nvGraphicFramePr>
        <p:xfrm>
          <a:off x="1115616" y="1628800"/>
          <a:ext cx="6384032"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375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Luke’s “Orderly Account</a:t>
            </a:r>
            <a:r>
              <a:rPr lang="en-IE" dirty="0" smtClean="0">
                <a:solidFill>
                  <a:srgbClr val="C00000"/>
                </a:solidFill>
              </a:rPr>
              <a:t>”</a:t>
            </a:r>
            <a:endParaRPr lang="en-IE"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GB" altLang="en-US" b="1" dirty="0" smtClean="0">
                <a:solidFill>
                  <a:srgbClr val="002060"/>
                </a:solidFill>
              </a:rPr>
              <a:t>Prologue					1:1 - 4</a:t>
            </a:r>
          </a:p>
          <a:p>
            <a:pPr>
              <a:lnSpc>
                <a:spcPct val="90000"/>
              </a:lnSpc>
            </a:pPr>
            <a:r>
              <a:rPr lang="en-GB" altLang="en-US" b="1" dirty="0" smtClean="0">
                <a:solidFill>
                  <a:srgbClr val="002060"/>
                </a:solidFill>
              </a:rPr>
              <a:t>Birth Story				1:5 - 2:52</a:t>
            </a:r>
          </a:p>
          <a:p>
            <a:pPr>
              <a:lnSpc>
                <a:spcPct val="90000"/>
              </a:lnSpc>
            </a:pPr>
            <a:r>
              <a:rPr lang="en-GB" altLang="en-US" b="1" dirty="0" smtClean="0">
                <a:solidFill>
                  <a:srgbClr val="002060"/>
                </a:solidFill>
              </a:rPr>
              <a:t>Preparation for ministry 		3:1 - 4:13</a:t>
            </a:r>
          </a:p>
          <a:p>
            <a:pPr>
              <a:lnSpc>
                <a:spcPct val="90000"/>
              </a:lnSpc>
              <a:buNone/>
            </a:pPr>
            <a:r>
              <a:rPr lang="en-GB" altLang="en-US" b="1" dirty="0" smtClean="0">
                <a:solidFill>
                  <a:srgbClr val="002060"/>
                </a:solidFill>
              </a:rPr>
              <a:t>		</a:t>
            </a:r>
            <a:r>
              <a:rPr lang="en-GB" altLang="en-US" sz="2800" b="1" dirty="0" smtClean="0">
                <a:solidFill>
                  <a:srgbClr val="002060"/>
                </a:solidFill>
              </a:rPr>
              <a:t>- John the Baptist</a:t>
            </a:r>
          </a:p>
          <a:p>
            <a:pPr>
              <a:lnSpc>
                <a:spcPct val="90000"/>
              </a:lnSpc>
              <a:buNone/>
            </a:pPr>
            <a:r>
              <a:rPr lang="en-GB" altLang="en-US" sz="2800" b="1" dirty="0" smtClean="0">
                <a:solidFill>
                  <a:srgbClr val="002060"/>
                </a:solidFill>
              </a:rPr>
              <a:t>		- Genealogy</a:t>
            </a:r>
          </a:p>
          <a:p>
            <a:pPr>
              <a:lnSpc>
                <a:spcPct val="90000"/>
              </a:lnSpc>
              <a:buNone/>
            </a:pPr>
            <a:r>
              <a:rPr lang="en-GB" altLang="en-US" sz="2800" b="1" dirty="0" smtClean="0">
                <a:solidFill>
                  <a:srgbClr val="002060"/>
                </a:solidFill>
              </a:rPr>
              <a:t>		-Temptation</a:t>
            </a:r>
          </a:p>
          <a:p>
            <a:pPr>
              <a:lnSpc>
                <a:spcPct val="90000"/>
              </a:lnSpc>
            </a:pPr>
            <a:r>
              <a:rPr lang="en-GB" altLang="en-US" b="1" dirty="0" smtClean="0">
                <a:solidFill>
                  <a:srgbClr val="002060"/>
                </a:solidFill>
              </a:rPr>
              <a:t>Ministry in Galilee			4:14 - 9:50</a:t>
            </a:r>
          </a:p>
          <a:p>
            <a:pPr>
              <a:lnSpc>
                <a:spcPct val="90000"/>
              </a:lnSpc>
            </a:pPr>
            <a:r>
              <a:rPr lang="en-GB" altLang="en-US" b="1" dirty="0" smtClean="0">
                <a:solidFill>
                  <a:srgbClr val="002060"/>
                </a:solidFill>
              </a:rPr>
              <a:t>Journey to Jerusalem		9:51 -19:27</a:t>
            </a:r>
          </a:p>
          <a:p>
            <a:pPr>
              <a:lnSpc>
                <a:spcPct val="90000"/>
              </a:lnSpc>
            </a:pPr>
            <a:r>
              <a:rPr lang="en-GB" altLang="en-US" b="1" dirty="0" smtClean="0">
                <a:solidFill>
                  <a:srgbClr val="002060"/>
                </a:solidFill>
              </a:rPr>
              <a:t>In Jerusalem				19:28 - 21:38</a:t>
            </a:r>
          </a:p>
          <a:p>
            <a:pPr>
              <a:lnSpc>
                <a:spcPct val="90000"/>
              </a:lnSpc>
            </a:pPr>
            <a:r>
              <a:rPr lang="en-GB" altLang="en-US" b="1" dirty="0" smtClean="0">
                <a:solidFill>
                  <a:srgbClr val="002060"/>
                </a:solidFill>
              </a:rPr>
              <a:t>The Passion / Resurrection</a:t>
            </a:r>
            <a:r>
              <a:rPr lang="en-GB" altLang="en-US" dirty="0" smtClean="0"/>
              <a:t>		</a:t>
            </a:r>
            <a:r>
              <a:rPr lang="en-GB" altLang="en-US" b="1" dirty="0" smtClean="0">
                <a:solidFill>
                  <a:srgbClr val="002060"/>
                </a:solidFill>
              </a:rPr>
              <a:t>22:1 - 24:53</a:t>
            </a:r>
          </a:p>
          <a:p>
            <a:endParaRPr lang="en-IE" dirty="0"/>
          </a:p>
        </p:txBody>
      </p:sp>
    </p:spTree>
    <p:extLst>
      <p:ext uri="{BB962C8B-B14F-4D97-AF65-F5344CB8AC3E}">
        <p14:creationId xmlns:p14="http://schemas.microsoft.com/office/powerpoint/2010/main" val="1959489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smtClean="0">
                <a:solidFill>
                  <a:srgbClr val="C00000"/>
                </a:solidFill>
              </a:rPr>
              <a:t>The Role of Luke 1:5-4:13</a:t>
            </a:r>
            <a:endParaRPr lang="en-IE" sz="48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IE" b="1" dirty="0" smtClean="0">
                <a:solidFill>
                  <a:srgbClr val="002060"/>
                </a:solidFill>
              </a:rPr>
              <a:t>Biographies in the ancient world frequently included a section that indicated how from the first moments it was apparent that the subject was marked out as someone special. </a:t>
            </a:r>
          </a:p>
          <a:p>
            <a:r>
              <a:rPr lang="en-IE" b="1" dirty="0" smtClean="0">
                <a:solidFill>
                  <a:srgbClr val="002060"/>
                </a:solidFill>
              </a:rPr>
              <a:t>Suetonius and his Life of Augustus began with a series of prophecies and portents that anticipated the greatness of the future emperor.</a:t>
            </a:r>
          </a:p>
          <a:p>
            <a:r>
              <a:rPr lang="en-IE" b="1" dirty="0" smtClean="0">
                <a:solidFill>
                  <a:srgbClr val="002060"/>
                </a:solidFill>
              </a:rPr>
              <a:t>The content of Luke 1:5 -4:15 does just that in preparing the reader to understand who Jesus is.  </a:t>
            </a:r>
            <a:endParaRPr lang="en-IE" b="1" dirty="0">
              <a:solidFill>
                <a:srgbClr val="002060"/>
              </a:solidFill>
            </a:endParaRPr>
          </a:p>
        </p:txBody>
      </p:sp>
    </p:spTree>
    <p:extLst>
      <p:ext uri="{BB962C8B-B14F-4D97-AF65-F5344CB8AC3E}">
        <p14:creationId xmlns:p14="http://schemas.microsoft.com/office/powerpoint/2010/main" val="29999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GB" altLang="en-US" b="1" dirty="0" smtClean="0">
                <a:solidFill>
                  <a:srgbClr val="FF0000"/>
                </a:solidFill>
              </a:rPr>
              <a:t>Anticipating (1)</a:t>
            </a:r>
          </a:p>
        </p:txBody>
      </p:sp>
      <p:graphicFrame>
        <p:nvGraphicFramePr>
          <p:cNvPr id="74776" name="Group 24"/>
          <p:cNvGraphicFramePr>
            <a:graphicFrameLocks noGrp="1"/>
          </p:cNvGraphicFramePr>
          <p:nvPr>
            <p:extLst>
              <p:ext uri="{D42A27DB-BD31-4B8C-83A1-F6EECF244321}">
                <p14:modId xmlns:p14="http://schemas.microsoft.com/office/powerpoint/2010/main" val="2078374602"/>
              </p:ext>
            </p:extLst>
          </p:nvPr>
        </p:nvGraphicFramePr>
        <p:xfrm>
          <a:off x="1187624" y="1600773"/>
          <a:ext cx="6660976" cy="4663500"/>
        </p:xfrm>
        <a:graphic>
          <a:graphicData uri="http://schemas.openxmlformats.org/drawingml/2006/table">
            <a:tbl>
              <a:tblPr/>
              <a:tblGrid>
                <a:gridCol w="3330488"/>
                <a:gridCol w="3330488"/>
              </a:tblGrid>
              <a:tr h="1266419">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004080"/>
                          </a:solidFill>
                          <a:effectLst>
                            <a:outerShdw blurRad="38100" dist="38100" dir="2700000" algn="tl">
                              <a:srgbClr val="000000"/>
                            </a:outerShdw>
                          </a:effectLst>
                          <a:latin typeface="Verdana" pitchFamily="34" charset="0"/>
                        </a:rPr>
                        <a:t>1.</a:t>
                      </a:r>
                      <a:r>
                        <a:rPr kumimoji="0" lang="en-GB" altLang="en-US" sz="2800" b="0" i="0" u="none" strike="noStrike" cap="none" normalizeH="0" baseline="0" dirty="0" smtClean="0">
                          <a:ln>
                            <a:noFill/>
                          </a:ln>
                          <a:solidFill>
                            <a:srgbClr val="004080"/>
                          </a:solidFill>
                          <a:effectLst>
                            <a:outerShdw blurRad="38100" dist="38100" dir="2700000" algn="tl">
                              <a:srgbClr val="000000"/>
                            </a:outerShdw>
                          </a:effectLst>
                          <a:latin typeface="Verdana" pitchFamily="34" charset="0"/>
                        </a:rPr>
                        <a:t>Annunciation of the birth of John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004080"/>
                          </a:solidFill>
                          <a:effectLst>
                            <a:outerShdw blurRad="38100" dist="38100" dir="2700000" algn="tl">
                              <a:srgbClr val="000000"/>
                            </a:outerShdw>
                          </a:effectLst>
                          <a:latin typeface="Verdana" pitchFamily="34" charset="0"/>
                        </a:rPr>
                        <a:t>1:5-25</a:t>
                      </a:r>
                      <a:endParaRPr kumimoji="0" lang="en-GB" altLang="en-US" sz="2800" b="0" i="0" u="none" strike="noStrike" cap="none" normalizeH="0" baseline="0" dirty="0" smtClean="0">
                        <a:ln>
                          <a:noFill/>
                        </a:ln>
                        <a:solidFill>
                          <a:srgbClr val="004080"/>
                        </a:solidFill>
                        <a:effectLst>
                          <a:outerShdw blurRad="38100" dist="38100" dir="2700000" algn="tl">
                            <a:srgbClr val="000000"/>
                          </a:outerShdw>
                        </a:effectLst>
                        <a:latin typeface="Verdana"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2.</a:t>
                      </a:r>
                      <a:r>
                        <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Annunciation of the birth of Jesus</a:t>
                      </a: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 1:26-38</a:t>
                      </a:r>
                      <a:endPar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r>
              <a:tr h="842264">
                <a:tc gridSpan="2">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rPr>
                        <a:t>3.</a:t>
                      </a:r>
                      <a:r>
                        <a:rPr kumimoji="0" lang="en-GB" altLang="en-US" sz="2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rPr>
                        <a:t>Visitation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rPr>
                        <a:t>1:39-56</a:t>
                      </a:r>
                      <a:endParaRPr kumimoji="0" lang="en-GB" altLang="en-US" sz="2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c hMerge="1">
                  <a:txBody>
                    <a:bodyPr/>
                    <a:lstStyle/>
                    <a:p>
                      <a:endParaRPr lang="en-IE"/>
                    </a:p>
                  </a:txBody>
                  <a:tcPr/>
                </a:tc>
              </a:tr>
              <a:tr h="84226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4.</a:t>
                      </a:r>
                      <a:r>
                        <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Birth of John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1:57-80</a:t>
                      </a:r>
                      <a:endPar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5.</a:t>
                      </a:r>
                      <a:r>
                        <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Birth of Jesus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004080"/>
                          </a:solidFill>
                          <a:effectLst>
                            <a:outerShdw blurRad="38100" dist="38100" dir="2700000" algn="tl">
                              <a:srgbClr val="000000"/>
                            </a:outerShdw>
                          </a:effectLst>
                          <a:latin typeface="Verdana" pitchFamily="34" charset="0"/>
                        </a:rPr>
                        <a:t>2:1-20</a:t>
                      </a:r>
                      <a:endParaRPr kumimoji="0" lang="en-GB" altLang="en-US" sz="2800" b="0" i="0" u="none" strike="noStrike" cap="none" normalizeH="0" baseline="0" smtClean="0">
                        <a:ln>
                          <a:noFill/>
                        </a:ln>
                        <a:solidFill>
                          <a:srgbClr val="004080"/>
                        </a:solidFill>
                        <a:effectLst>
                          <a:outerShdw blurRad="38100" dist="38100" dir="2700000" algn="tl">
                            <a:srgbClr val="000000"/>
                          </a:outerShdw>
                        </a:effectLst>
                        <a:latin typeface="Verdana"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r>
              <a:tr h="842264">
                <a:tc gridSpan="2">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FF0000"/>
                          </a:solidFill>
                          <a:effectLst>
                            <a:outerShdw blurRad="38100" dist="38100" dir="2700000" algn="tl">
                              <a:srgbClr val="000000"/>
                            </a:outerShdw>
                          </a:effectLst>
                          <a:latin typeface="Verdana" pitchFamily="34" charset="0"/>
                        </a:rPr>
                        <a:t>6.</a:t>
                      </a:r>
                      <a:r>
                        <a:rPr kumimoji="0" lang="en-GB" altLang="en-US" sz="2800" b="0" i="0" u="none" strike="noStrike" cap="none" normalizeH="0" baseline="0" smtClean="0">
                          <a:ln>
                            <a:noFill/>
                          </a:ln>
                          <a:solidFill>
                            <a:srgbClr val="FF0000"/>
                          </a:solidFill>
                          <a:effectLst>
                            <a:outerShdw blurRad="38100" dist="38100" dir="2700000" algn="tl">
                              <a:srgbClr val="000000"/>
                            </a:outerShdw>
                          </a:effectLst>
                          <a:latin typeface="Verdana" pitchFamily="34" charset="0"/>
                        </a:rPr>
                        <a:t>The Presentation in the Temple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smtClean="0">
                          <a:ln>
                            <a:noFill/>
                          </a:ln>
                          <a:solidFill>
                            <a:srgbClr val="FF0000"/>
                          </a:solidFill>
                          <a:effectLst>
                            <a:outerShdw blurRad="38100" dist="38100" dir="2700000" algn="tl">
                              <a:srgbClr val="000000"/>
                            </a:outerShdw>
                          </a:effectLst>
                          <a:latin typeface="Verdana" pitchFamily="34" charset="0"/>
                        </a:rPr>
                        <a:t>2:22-40</a:t>
                      </a:r>
                      <a:endParaRPr kumimoji="0" lang="en-GB" altLang="en-US" sz="2800" b="0" i="0" u="none" strike="noStrike" cap="none" normalizeH="0" baseline="0" smtClean="0">
                        <a:ln>
                          <a:noFill/>
                        </a:ln>
                        <a:solidFill>
                          <a:srgbClr val="FF0000"/>
                        </a:solidFill>
                        <a:effectLst>
                          <a:outerShdw blurRad="38100" dist="38100" dir="2700000" algn="tl">
                            <a:srgbClr val="000000"/>
                          </a:outerShdw>
                        </a:effectLst>
                        <a:latin typeface="Verdana" pitchFamily="34"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c hMerge="1">
                  <a:txBody>
                    <a:bodyPr/>
                    <a:lstStyle/>
                    <a:p>
                      <a:endParaRPr lang="en-IE"/>
                    </a:p>
                  </a:txBody>
                  <a:tcPr/>
                </a:tc>
              </a:tr>
              <a:tr h="842264">
                <a:tc gridSpan="2">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008040"/>
                          </a:solidFill>
                          <a:effectLst>
                            <a:outerShdw blurRad="38100" dist="38100" dir="2700000" algn="tl">
                              <a:srgbClr val="000000"/>
                            </a:outerShdw>
                          </a:effectLst>
                          <a:latin typeface="Verdana" pitchFamily="34" charset="0"/>
                        </a:rPr>
                        <a:t>7.</a:t>
                      </a:r>
                      <a:r>
                        <a:rPr kumimoji="0" lang="en-GB" altLang="en-US" sz="2800" b="0" i="0" u="none" strike="noStrike" cap="none" normalizeH="0" baseline="0" dirty="0" smtClean="0">
                          <a:ln>
                            <a:noFill/>
                          </a:ln>
                          <a:solidFill>
                            <a:srgbClr val="008040"/>
                          </a:solidFill>
                          <a:effectLst>
                            <a:outerShdw blurRad="38100" dist="38100" dir="2700000" algn="tl">
                              <a:srgbClr val="000000"/>
                            </a:outerShdw>
                          </a:effectLst>
                          <a:latin typeface="Verdana" pitchFamily="34" charset="0"/>
                        </a:rPr>
                        <a:t>Jesus in the Temple, </a:t>
                      </a:r>
                      <a:r>
                        <a:rPr kumimoji="0" lang="en-GB" altLang="en-US" sz="2800" b="0" i="1" u="none" strike="noStrike" cap="none" normalizeH="0" baseline="0" dirty="0" smtClean="0">
                          <a:ln>
                            <a:noFill/>
                          </a:ln>
                          <a:solidFill>
                            <a:srgbClr val="008040"/>
                          </a:solidFill>
                          <a:effectLst>
                            <a:outerShdw blurRad="38100" dist="38100" dir="2700000" algn="tl">
                              <a:srgbClr val="000000"/>
                            </a:outerShdw>
                          </a:effectLst>
                          <a:latin typeface="Verdana" pitchFamily="34" charset="0"/>
                        </a:rPr>
                        <a:t>aged 12</a:t>
                      </a:r>
                      <a:r>
                        <a:rPr kumimoji="0" lang="en-GB" altLang="en-US" sz="2800" b="0" i="0" u="none" strike="noStrike" cap="none" normalizeH="0" baseline="0" dirty="0" smtClean="0">
                          <a:ln>
                            <a:noFill/>
                          </a:ln>
                          <a:solidFill>
                            <a:srgbClr val="008040"/>
                          </a:solidFill>
                          <a:effectLst>
                            <a:outerShdw blurRad="38100" dist="38100" dir="2700000" algn="tl">
                              <a:srgbClr val="000000"/>
                            </a:outerShdw>
                          </a:effectLst>
                          <a:latin typeface="Verdana"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altLang="en-US" sz="1800" b="0" i="0" u="none" strike="noStrike" cap="none" normalizeH="0" baseline="0" dirty="0" smtClean="0">
                          <a:ln>
                            <a:noFill/>
                          </a:ln>
                          <a:solidFill>
                            <a:srgbClr val="008040"/>
                          </a:solidFill>
                          <a:effectLst>
                            <a:outerShdw blurRad="38100" dist="38100" dir="2700000" algn="tl">
                              <a:srgbClr val="000000"/>
                            </a:outerShdw>
                          </a:effectLst>
                          <a:latin typeface="Verdana" pitchFamily="34" charset="0"/>
                        </a:rPr>
                        <a:t>2:41-52</a:t>
                      </a:r>
                      <a:endParaRPr kumimoji="0" lang="en-GB" altLang="en-US" sz="2800" b="0" i="0" u="none" strike="noStrike" cap="none" normalizeH="0" baseline="0" dirty="0" smtClean="0">
                        <a:ln>
                          <a:noFill/>
                        </a:ln>
                        <a:solidFill>
                          <a:srgbClr val="008040"/>
                        </a:solidFill>
                        <a:effectLst>
                          <a:outerShdw blurRad="38100" dist="38100" dir="2700000" algn="tl">
                            <a:srgbClr val="000000"/>
                          </a:outerShdw>
                        </a:effectLst>
                        <a:latin typeface="Verdana" pitchFamily="34"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bg1"/>
                        </a:gs>
                        <a:gs pos="100000">
                          <a:schemeClr val="accent1"/>
                        </a:gs>
                      </a:gsLst>
                      <a:lin ang="0" scaled="1"/>
                    </a:gradFill>
                  </a:tcPr>
                </a:tc>
                <a:tc hMerge="1">
                  <a:txBody>
                    <a:bodyPr/>
                    <a:lstStyle/>
                    <a:p>
                      <a:endParaRPr lang="en-IE"/>
                    </a:p>
                  </a:txBody>
                  <a:tcPr/>
                </a:tc>
              </a:tr>
            </a:tbl>
          </a:graphicData>
        </a:graphic>
      </p:graphicFrame>
      <p:sp>
        <p:nvSpPr>
          <p:cNvPr id="13334" name="AutoShape 22"/>
          <p:cNvSpPr>
            <a:spLocks noChangeArrowheads="1"/>
          </p:cNvSpPr>
          <p:nvPr/>
        </p:nvSpPr>
        <p:spPr bwMode="auto">
          <a:xfrm>
            <a:off x="533400" y="2057400"/>
            <a:ext cx="533400" cy="2667000"/>
          </a:xfrm>
          <a:prstGeom prst="curvedRightArrow">
            <a:avLst>
              <a:gd name="adj1" fmla="val 100000"/>
              <a:gd name="adj2" fmla="val 200000"/>
              <a:gd name="adj3" fmla="val 33333"/>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IE" altLang="en-US"/>
          </a:p>
        </p:txBody>
      </p:sp>
      <p:sp>
        <p:nvSpPr>
          <p:cNvPr id="13335" name="AutoShape 23"/>
          <p:cNvSpPr>
            <a:spLocks noChangeArrowheads="1"/>
          </p:cNvSpPr>
          <p:nvPr/>
        </p:nvSpPr>
        <p:spPr bwMode="auto">
          <a:xfrm flipH="1">
            <a:off x="7924800" y="2057400"/>
            <a:ext cx="609600" cy="2693988"/>
          </a:xfrm>
          <a:prstGeom prst="curvedRightArrow">
            <a:avLst>
              <a:gd name="adj1" fmla="val 88385"/>
              <a:gd name="adj2" fmla="val 176771"/>
              <a:gd name="adj3" fmla="val 33333"/>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IE" altLang="en-US"/>
          </a:p>
        </p:txBody>
      </p:sp>
    </p:spTree>
    <p:extLst>
      <p:ext uri="{BB962C8B-B14F-4D97-AF65-F5344CB8AC3E}">
        <p14:creationId xmlns:p14="http://schemas.microsoft.com/office/powerpoint/2010/main" val="11497935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C00000"/>
                </a:solidFill>
              </a:rPr>
              <a:t>The Holy Spirit in the Gospel of Luke</a:t>
            </a:r>
            <a:endParaRPr lang="en-IE" b="1" dirty="0">
              <a:solidFill>
                <a:srgbClr val="C00000"/>
              </a:solidFill>
            </a:endParaRPr>
          </a:p>
        </p:txBody>
      </p:sp>
      <p:sp>
        <p:nvSpPr>
          <p:cNvPr id="3" name="Content Placeholder 2"/>
          <p:cNvSpPr>
            <a:spLocks noGrp="1"/>
          </p:cNvSpPr>
          <p:nvPr>
            <p:ph sz="half" idx="1"/>
          </p:nvPr>
        </p:nvSpPr>
        <p:spPr/>
        <p:txBody>
          <a:bodyPr/>
          <a:lstStyle/>
          <a:p>
            <a:r>
              <a:rPr lang="en-IE" b="1" dirty="0" smtClean="0">
                <a:solidFill>
                  <a:srgbClr val="002060"/>
                </a:solidFill>
              </a:rPr>
              <a:t>Who, when, where and to whom?</a:t>
            </a:r>
          </a:p>
          <a:p>
            <a:r>
              <a:rPr lang="en-IE" b="1" dirty="0" smtClean="0">
                <a:solidFill>
                  <a:srgbClr val="002060"/>
                </a:solidFill>
              </a:rPr>
              <a:t>The Holy Spirit in Luke 1-4</a:t>
            </a:r>
          </a:p>
          <a:p>
            <a:r>
              <a:rPr lang="en-IE" b="1" dirty="0" smtClean="0">
                <a:solidFill>
                  <a:srgbClr val="002060"/>
                </a:solidFill>
              </a:rPr>
              <a:t>The Holy Spirit in the ministry of Jesus</a:t>
            </a:r>
          </a:p>
          <a:p>
            <a:r>
              <a:rPr lang="en-IE" b="1" dirty="0" smtClean="0">
                <a:solidFill>
                  <a:srgbClr val="002060"/>
                </a:solidFill>
              </a:rPr>
              <a:t>The Holy Spirit and the disciples</a:t>
            </a:r>
            <a:endParaRPr lang="en-IE" b="1" dirty="0">
              <a:solidFill>
                <a:srgbClr val="002060"/>
              </a:solidFill>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26745" y="1600200"/>
            <a:ext cx="34815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30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IE" sz="5400" b="1" dirty="0" smtClean="0">
                <a:solidFill>
                  <a:srgbClr val="C00000"/>
                </a:solidFill>
              </a:rPr>
              <a:t>Anticipating (2)</a:t>
            </a:r>
            <a:endParaRPr lang="en-IE" sz="5400" b="1" dirty="0">
              <a:solidFill>
                <a:srgbClr val="C00000"/>
              </a:solidFill>
            </a:endParaRPr>
          </a:p>
        </p:txBody>
      </p:sp>
      <p:sp>
        <p:nvSpPr>
          <p:cNvPr id="3" name="Content Placeholder 2"/>
          <p:cNvSpPr>
            <a:spLocks noGrp="1"/>
          </p:cNvSpPr>
          <p:nvPr>
            <p:ph idx="1"/>
          </p:nvPr>
        </p:nvSpPr>
        <p:spPr>
          <a:xfrm>
            <a:off x="457200" y="1340768"/>
            <a:ext cx="8229600" cy="5040560"/>
          </a:xfrm>
        </p:spPr>
        <p:txBody>
          <a:bodyPr>
            <a:normAutofit/>
          </a:bodyPr>
          <a:lstStyle/>
          <a:p>
            <a:pPr marL="0" indent="0">
              <a:buNone/>
            </a:pPr>
            <a:r>
              <a:rPr lang="en-IE" b="1" dirty="0" smtClean="0">
                <a:solidFill>
                  <a:srgbClr val="002060"/>
                </a:solidFill>
              </a:rPr>
              <a:t>3:1-9     –  John: Old Testament Prophet </a:t>
            </a:r>
          </a:p>
          <a:p>
            <a:pPr marL="0" indent="0">
              <a:buNone/>
            </a:pPr>
            <a:r>
              <a:rPr lang="en-IE" b="1" dirty="0" smtClean="0">
                <a:solidFill>
                  <a:srgbClr val="002060"/>
                </a:solidFill>
              </a:rPr>
              <a:t>3:10-14 – Prophetic preaching </a:t>
            </a:r>
          </a:p>
          <a:p>
            <a:pPr marL="0" indent="0">
              <a:buNone/>
            </a:pPr>
            <a:r>
              <a:rPr lang="en-IE" b="1" dirty="0" smtClean="0">
                <a:solidFill>
                  <a:srgbClr val="002060"/>
                </a:solidFill>
              </a:rPr>
              <a:t>3:15-17 – Prophetic anticipation</a:t>
            </a:r>
          </a:p>
          <a:p>
            <a:pPr marL="0" indent="0">
              <a:buNone/>
            </a:pPr>
            <a:r>
              <a:rPr lang="en-IE" b="1" dirty="0" smtClean="0">
                <a:solidFill>
                  <a:srgbClr val="002060"/>
                </a:solidFill>
              </a:rPr>
              <a:t>3:18-20 – The Fate of the Prophet</a:t>
            </a:r>
          </a:p>
          <a:p>
            <a:pPr marL="0" indent="0">
              <a:buNone/>
            </a:pPr>
            <a:r>
              <a:rPr lang="en-IE" b="1" dirty="0" smtClean="0">
                <a:solidFill>
                  <a:srgbClr val="C00000"/>
                </a:solidFill>
              </a:rPr>
              <a:t>3:21-22 -  Jesus baptized (after all the people)</a:t>
            </a:r>
          </a:p>
          <a:p>
            <a:pPr marL="0" indent="0">
              <a:buNone/>
            </a:pPr>
            <a:r>
              <a:rPr lang="en-IE" b="1" dirty="0" smtClean="0">
                <a:solidFill>
                  <a:srgbClr val="C00000"/>
                </a:solidFill>
              </a:rPr>
              <a:t>3:23-38 – Jesus Son of God is also son of   	        	        Adam</a:t>
            </a:r>
          </a:p>
          <a:p>
            <a:pPr marL="0" indent="0">
              <a:buNone/>
            </a:pPr>
            <a:r>
              <a:rPr lang="en-IE" b="1" dirty="0" smtClean="0">
                <a:solidFill>
                  <a:srgbClr val="C00000"/>
                </a:solidFill>
              </a:rPr>
              <a:t>4:1-13 –   Jesus is Tested in the Wilderness</a:t>
            </a:r>
          </a:p>
          <a:p>
            <a:pPr marL="0" indent="0">
              <a:buNone/>
            </a:pPr>
            <a:endParaRPr lang="en-IE" b="1" dirty="0">
              <a:solidFill>
                <a:srgbClr val="C00000"/>
              </a:solidFill>
            </a:endParaRPr>
          </a:p>
        </p:txBody>
      </p:sp>
    </p:spTree>
    <p:extLst>
      <p:ext uri="{BB962C8B-B14F-4D97-AF65-F5344CB8AC3E}">
        <p14:creationId xmlns:p14="http://schemas.microsoft.com/office/powerpoint/2010/main" val="9620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The Holy Spirit in Luke 1:5-4:13</a:t>
            </a:r>
            <a:endParaRPr lang="en-IE" b="1" dirty="0">
              <a:solidFill>
                <a:srgbClr val="C00000"/>
              </a:solidFill>
            </a:endParaRPr>
          </a:p>
        </p:txBody>
      </p:sp>
      <p:sp>
        <p:nvSpPr>
          <p:cNvPr id="3" name="Content Placeholder 2"/>
          <p:cNvSpPr>
            <a:spLocks noGrp="1"/>
          </p:cNvSpPr>
          <p:nvPr>
            <p:ph idx="1"/>
          </p:nvPr>
        </p:nvSpPr>
        <p:spPr>
          <a:xfrm>
            <a:off x="457200" y="1412776"/>
            <a:ext cx="8229600" cy="4713387"/>
          </a:xfrm>
        </p:spPr>
        <p:txBody>
          <a:bodyPr>
            <a:normAutofit fontScale="40000" lnSpcReduction="20000"/>
          </a:bodyPr>
          <a:lstStyle/>
          <a:p>
            <a:pPr marL="0" indent="0">
              <a:buNone/>
            </a:pPr>
            <a:r>
              <a:rPr lang="en-IE" sz="6500" b="1" dirty="0" smtClean="0">
                <a:solidFill>
                  <a:srgbClr val="002060"/>
                </a:solidFill>
              </a:rPr>
              <a:t>Holy Spirit 17x in Luke - 54x in Acts</a:t>
            </a:r>
          </a:p>
          <a:p>
            <a:pPr marL="0" indent="0">
              <a:buNone/>
            </a:pPr>
            <a:r>
              <a:rPr lang="en-IE" sz="5100" b="1" dirty="0" smtClean="0">
                <a:solidFill>
                  <a:srgbClr val="002060"/>
                </a:solidFill>
              </a:rPr>
              <a:t/>
            </a:r>
            <a:br>
              <a:rPr lang="en-IE" sz="5100" b="1" dirty="0" smtClean="0">
                <a:solidFill>
                  <a:srgbClr val="002060"/>
                </a:solidFill>
              </a:rPr>
            </a:br>
            <a:r>
              <a:rPr lang="en-IE" sz="7600" b="1" dirty="0" smtClean="0">
                <a:solidFill>
                  <a:srgbClr val="002060"/>
                </a:solidFill>
              </a:rPr>
              <a:t>11x in 1:5-4:13</a:t>
            </a:r>
            <a:endParaRPr lang="en-IE" sz="5100" b="1" dirty="0" smtClean="0">
              <a:solidFill>
                <a:srgbClr val="002060"/>
              </a:solidFill>
            </a:endParaRPr>
          </a:p>
          <a:p>
            <a:pPr marL="0" indent="0">
              <a:buNone/>
            </a:pPr>
            <a:endParaRPr lang="en-IE" sz="5100" b="1" dirty="0" smtClean="0">
              <a:solidFill>
                <a:srgbClr val="002060"/>
              </a:solidFill>
            </a:endParaRPr>
          </a:p>
          <a:p>
            <a:r>
              <a:rPr lang="en-IE" sz="6000" b="1" dirty="0" smtClean="0">
                <a:solidFill>
                  <a:srgbClr val="002060"/>
                </a:solidFill>
              </a:rPr>
              <a:t>1:15, 35, 41, 67 </a:t>
            </a:r>
            <a:br>
              <a:rPr lang="en-IE" sz="6000" b="1" dirty="0" smtClean="0">
                <a:solidFill>
                  <a:srgbClr val="002060"/>
                </a:solidFill>
              </a:rPr>
            </a:br>
            <a:r>
              <a:rPr lang="en-IE" sz="6000" b="1" dirty="0" smtClean="0">
                <a:solidFill>
                  <a:srgbClr val="002060"/>
                </a:solidFill>
              </a:rPr>
              <a:t>Annunciation stories foretell </a:t>
            </a:r>
            <a:br>
              <a:rPr lang="en-IE" sz="6000" b="1" dirty="0" smtClean="0">
                <a:solidFill>
                  <a:srgbClr val="002060"/>
                </a:solidFill>
              </a:rPr>
            </a:br>
            <a:r>
              <a:rPr lang="en-IE" sz="6000" b="1" dirty="0" smtClean="0">
                <a:solidFill>
                  <a:srgbClr val="002060"/>
                </a:solidFill>
              </a:rPr>
              <a:t>presence of the Spirit in John </a:t>
            </a:r>
            <a:br>
              <a:rPr lang="en-IE" sz="6000" b="1" dirty="0" smtClean="0">
                <a:solidFill>
                  <a:srgbClr val="002060"/>
                </a:solidFill>
              </a:rPr>
            </a:br>
            <a:r>
              <a:rPr lang="en-IE" sz="6000" b="1" dirty="0" smtClean="0">
                <a:solidFill>
                  <a:srgbClr val="002060"/>
                </a:solidFill>
              </a:rPr>
              <a:t>and Jesus.</a:t>
            </a:r>
            <a:r>
              <a:rPr lang="en-IE" sz="6000" b="1" dirty="0">
                <a:solidFill>
                  <a:srgbClr val="002060"/>
                </a:solidFill>
              </a:rPr>
              <a:t> </a:t>
            </a:r>
            <a:r>
              <a:rPr lang="en-IE" sz="6000" b="1" dirty="0" smtClean="0">
                <a:solidFill>
                  <a:srgbClr val="002060"/>
                </a:solidFill>
              </a:rPr>
              <a:t>Characters are </a:t>
            </a:r>
            <a:br>
              <a:rPr lang="en-IE" sz="6000" b="1" dirty="0" smtClean="0">
                <a:solidFill>
                  <a:srgbClr val="002060"/>
                </a:solidFill>
              </a:rPr>
            </a:br>
            <a:r>
              <a:rPr lang="en-IE" sz="6000" b="1" dirty="0" smtClean="0">
                <a:solidFill>
                  <a:srgbClr val="002060"/>
                </a:solidFill>
              </a:rPr>
              <a:t>“filled with the Holy Spirit”</a:t>
            </a:r>
            <a:br>
              <a:rPr lang="en-IE" sz="6000" b="1" dirty="0" smtClean="0">
                <a:solidFill>
                  <a:srgbClr val="002060"/>
                </a:solidFill>
              </a:rPr>
            </a:br>
            <a:r>
              <a:rPr lang="en-IE" sz="6000" b="1" dirty="0" smtClean="0">
                <a:solidFill>
                  <a:srgbClr val="002060"/>
                </a:solidFill>
              </a:rPr>
              <a:t>Zechariah and Elizabeth</a:t>
            </a:r>
            <a:br>
              <a:rPr lang="en-IE" sz="6000" b="1" dirty="0" smtClean="0">
                <a:solidFill>
                  <a:srgbClr val="002060"/>
                </a:solidFill>
              </a:rPr>
            </a:br>
            <a:endParaRPr lang="en-IE" sz="6000" b="1" dirty="0" smtClean="0">
              <a:solidFill>
                <a:srgbClr val="002060"/>
              </a:solidFill>
            </a:endParaRPr>
          </a:p>
          <a:p>
            <a:r>
              <a:rPr lang="en-IE" sz="6000" b="1" dirty="0" smtClean="0">
                <a:solidFill>
                  <a:srgbClr val="002060"/>
                </a:solidFill>
              </a:rPr>
              <a:t>2:25, 26, 27</a:t>
            </a:r>
            <a:br>
              <a:rPr lang="en-IE" sz="6000" b="1" dirty="0" smtClean="0">
                <a:solidFill>
                  <a:srgbClr val="002060"/>
                </a:solidFill>
              </a:rPr>
            </a:br>
            <a:r>
              <a:rPr lang="en-IE" sz="6000" b="1" dirty="0" smtClean="0">
                <a:solidFill>
                  <a:srgbClr val="002060"/>
                </a:solidFill>
              </a:rPr>
              <a:t>Simeon: Spirit </a:t>
            </a:r>
            <a:r>
              <a:rPr lang="en-IE" sz="6000" b="1" i="1" dirty="0" smtClean="0">
                <a:solidFill>
                  <a:srgbClr val="002060"/>
                </a:solidFill>
              </a:rPr>
              <a:t>rests</a:t>
            </a:r>
            <a:r>
              <a:rPr lang="en-IE" sz="6000" b="1" dirty="0" smtClean="0">
                <a:solidFill>
                  <a:srgbClr val="002060"/>
                </a:solidFill>
              </a:rPr>
              <a:t> on him, </a:t>
            </a:r>
            <a:r>
              <a:rPr lang="en-IE" sz="6000" b="1" i="1" dirty="0" smtClean="0">
                <a:solidFill>
                  <a:srgbClr val="002060"/>
                </a:solidFill>
              </a:rPr>
              <a:t>reveals</a:t>
            </a:r>
            <a:r>
              <a:rPr lang="en-IE" sz="6000" b="1" dirty="0" smtClean="0">
                <a:solidFill>
                  <a:srgbClr val="002060"/>
                </a:solidFill>
              </a:rPr>
              <a:t> to him </a:t>
            </a:r>
            <a:br>
              <a:rPr lang="en-IE" sz="6000" b="1" dirty="0" smtClean="0">
                <a:solidFill>
                  <a:srgbClr val="002060"/>
                </a:solidFill>
              </a:rPr>
            </a:br>
            <a:r>
              <a:rPr lang="en-IE" sz="6000" b="1" dirty="0" smtClean="0">
                <a:solidFill>
                  <a:srgbClr val="002060"/>
                </a:solidFill>
              </a:rPr>
              <a:t>and</a:t>
            </a:r>
            <a:r>
              <a:rPr lang="en-IE" sz="6000" b="1" dirty="0">
                <a:solidFill>
                  <a:srgbClr val="002060"/>
                </a:solidFill>
              </a:rPr>
              <a:t> </a:t>
            </a:r>
            <a:r>
              <a:rPr lang="en-IE" sz="6000" b="1" i="1" dirty="0" smtClean="0">
                <a:solidFill>
                  <a:srgbClr val="002060"/>
                </a:solidFill>
              </a:rPr>
              <a:t>guides</a:t>
            </a:r>
            <a:r>
              <a:rPr lang="en-IE" sz="6000" b="1" dirty="0" smtClean="0">
                <a:solidFill>
                  <a:srgbClr val="002060"/>
                </a:solidFill>
              </a:rPr>
              <a:t> him </a:t>
            </a:r>
            <a:r>
              <a:rPr lang="en-IE" sz="5100" b="1" dirty="0" smtClean="0">
                <a:solidFill>
                  <a:srgbClr val="002060"/>
                </a:solidFill>
              </a:rPr>
              <a:t/>
            </a:r>
            <a:br>
              <a:rPr lang="en-IE" sz="5100" b="1" dirty="0" smtClean="0">
                <a:solidFill>
                  <a:srgbClr val="002060"/>
                </a:solidFill>
              </a:rPr>
            </a:br>
            <a:endParaRPr lang="en-IE" sz="5100" b="1" dirty="0" smtClean="0">
              <a:solidFill>
                <a:srgbClr val="002060"/>
              </a:solidFill>
            </a:endParaRPr>
          </a:p>
          <a:p>
            <a:pPr marL="0" indent="0">
              <a:buNone/>
            </a:pPr>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29705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6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The Holy Spirit in Luke 1:5-4:13 (2)</a:t>
            </a:r>
            <a:endParaRPr lang="en-IE" dirty="0"/>
          </a:p>
        </p:txBody>
      </p:sp>
      <p:sp>
        <p:nvSpPr>
          <p:cNvPr id="3" name="Content Placeholder 2"/>
          <p:cNvSpPr>
            <a:spLocks noGrp="1"/>
          </p:cNvSpPr>
          <p:nvPr>
            <p:ph sz="half" idx="1"/>
          </p:nvPr>
        </p:nvSpPr>
        <p:spPr/>
        <p:txBody>
          <a:bodyPr>
            <a:normAutofit fontScale="40000" lnSpcReduction="20000"/>
          </a:bodyPr>
          <a:lstStyle/>
          <a:p>
            <a:r>
              <a:rPr lang="en-IE" sz="5000" b="1" dirty="0" smtClean="0">
                <a:solidFill>
                  <a:srgbClr val="002060"/>
                </a:solidFill>
              </a:rPr>
              <a:t>3:16, 22</a:t>
            </a:r>
            <a:br>
              <a:rPr lang="en-IE" sz="5000" b="1" dirty="0" smtClean="0">
                <a:solidFill>
                  <a:srgbClr val="002060"/>
                </a:solidFill>
              </a:rPr>
            </a:br>
            <a:r>
              <a:rPr lang="en-IE" sz="5000" b="1" dirty="0" smtClean="0">
                <a:solidFill>
                  <a:srgbClr val="002060"/>
                </a:solidFill>
              </a:rPr>
              <a:t>“Jesus will baptise with the Holy Spirit and fire.”</a:t>
            </a:r>
            <a:br>
              <a:rPr lang="en-IE" sz="5000" b="1" dirty="0" smtClean="0">
                <a:solidFill>
                  <a:srgbClr val="002060"/>
                </a:solidFill>
              </a:rPr>
            </a:br>
            <a:r>
              <a:rPr lang="en-IE" sz="5000" b="1" dirty="0" smtClean="0">
                <a:solidFill>
                  <a:srgbClr val="002060"/>
                </a:solidFill>
              </a:rPr>
              <a:t>“…The Holy Spirit descended upon him in bodily form like a dove…”</a:t>
            </a:r>
            <a:br>
              <a:rPr lang="en-IE" sz="5000" b="1" dirty="0" smtClean="0">
                <a:solidFill>
                  <a:srgbClr val="002060"/>
                </a:solidFill>
              </a:rPr>
            </a:br>
            <a:r>
              <a:rPr lang="en-IE" sz="5000" b="1" dirty="0">
                <a:solidFill>
                  <a:srgbClr val="002060"/>
                </a:solidFill>
              </a:rPr>
              <a:t>(</a:t>
            </a:r>
            <a:r>
              <a:rPr lang="en-IE" sz="5000" b="1" dirty="0" smtClean="0">
                <a:solidFill>
                  <a:srgbClr val="002060"/>
                </a:solidFill>
              </a:rPr>
              <a:t>Anticipates Pentecost)</a:t>
            </a:r>
          </a:p>
          <a:p>
            <a:r>
              <a:rPr lang="en-IE" sz="5000" b="1" dirty="0" smtClean="0">
                <a:solidFill>
                  <a:srgbClr val="002060"/>
                </a:solidFill>
              </a:rPr>
              <a:t>4:1,2</a:t>
            </a:r>
            <a:br>
              <a:rPr lang="en-IE" sz="5000" b="1" dirty="0" smtClean="0">
                <a:solidFill>
                  <a:srgbClr val="002060"/>
                </a:solidFill>
              </a:rPr>
            </a:br>
            <a:r>
              <a:rPr lang="en-IE" sz="5000" b="1" dirty="0" smtClean="0">
                <a:solidFill>
                  <a:srgbClr val="002060"/>
                </a:solidFill>
              </a:rPr>
              <a:t>Jesus, full of the Holy Spirit, was led by the Spirit in the desert.</a:t>
            </a:r>
            <a:br>
              <a:rPr lang="en-IE" sz="5000" b="1" dirty="0" smtClean="0">
                <a:solidFill>
                  <a:srgbClr val="002060"/>
                </a:solidFill>
              </a:rPr>
            </a:br>
            <a:r>
              <a:rPr lang="en-IE" sz="5000" b="1" dirty="0" smtClean="0">
                <a:solidFill>
                  <a:srgbClr val="002060"/>
                </a:solidFill>
              </a:rPr>
              <a:t>(Recalls Deuteronomy)</a:t>
            </a:r>
            <a:br>
              <a:rPr lang="en-IE" sz="5000" b="1" dirty="0" smtClean="0">
                <a:solidFill>
                  <a:srgbClr val="002060"/>
                </a:solidFill>
              </a:rPr>
            </a:br>
            <a:endParaRPr lang="en-IE" sz="5000" b="1" dirty="0" smtClean="0">
              <a:solidFill>
                <a:srgbClr val="002060"/>
              </a:solidFill>
            </a:endParaRPr>
          </a:p>
          <a:p>
            <a:r>
              <a:rPr lang="en-IE" sz="5000" b="1" dirty="0" smtClean="0">
                <a:solidFill>
                  <a:srgbClr val="002060"/>
                </a:solidFill>
              </a:rPr>
              <a:t>Activity of the Spirit is consistent with OT understanding of the role of God’s Spirit.</a:t>
            </a:r>
            <a:r>
              <a:rPr lang="en-IE" b="1" dirty="0" smtClean="0">
                <a:solidFill>
                  <a:srgbClr val="002060"/>
                </a:solidFill>
              </a:rPr>
              <a:t/>
            </a:r>
            <a:br>
              <a:rPr lang="en-IE" b="1" dirty="0" smtClean="0">
                <a:solidFill>
                  <a:srgbClr val="002060"/>
                </a:solidFill>
              </a:rPr>
            </a:br>
            <a:r>
              <a:rPr lang="en-IE" b="1" dirty="0" smtClean="0">
                <a:solidFill>
                  <a:srgbClr val="002060"/>
                </a:solidFill>
              </a:rPr>
              <a:t/>
            </a:r>
            <a:br>
              <a:rPr lang="en-IE" b="1" dirty="0" smtClean="0">
                <a:solidFill>
                  <a:srgbClr val="002060"/>
                </a:solidFill>
              </a:rPr>
            </a:br>
            <a:endParaRPr lang="en-IE" b="1" dirty="0" smtClean="0">
              <a:solidFill>
                <a:srgbClr val="002060"/>
              </a:solidFill>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23118" y="1600200"/>
            <a:ext cx="34887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The Testing and Jesus’ Response</a:t>
            </a:r>
            <a:endParaRPr lang="en-IE" dirty="0">
              <a:solidFill>
                <a:srgbClr val="C00000"/>
              </a:solidFill>
            </a:endParaRPr>
          </a:p>
        </p:txBody>
      </p:sp>
      <p:sp>
        <p:nvSpPr>
          <p:cNvPr id="5" name="Content Placeholder 4"/>
          <p:cNvSpPr>
            <a:spLocks noGrp="1"/>
          </p:cNvSpPr>
          <p:nvPr>
            <p:ph idx="1"/>
          </p:nvPr>
        </p:nvSpPr>
        <p:spPr/>
        <p:txBody>
          <a:bodyPr>
            <a:normAutofit fontScale="92500" lnSpcReduction="20000"/>
          </a:bodyPr>
          <a:lstStyle/>
          <a:p>
            <a:pPr marL="0" indent="0">
              <a:buNone/>
            </a:pPr>
            <a:r>
              <a:rPr lang="en-IE" b="1" dirty="0" smtClean="0">
                <a:solidFill>
                  <a:srgbClr val="002060"/>
                </a:solidFill>
              </a:rPr>
              <a:t>The focus of the testing is not on whether Jesus is the Son of God but how he is to be that!</a:t>
            </a:r>
          </a:p>
          <a:p>
            <a:pPr marL="0" indent="0">
              <a:buNone/>
            </a:pPr>
            <a:r>
              <a:rPr lang="en-IE" b="1" dirty="0" smtClean="0">
                <a:solidFill>
                  <a:srgbClr val="002060"/>
                </a:solidFill>
              </a:rPr>
              <a:t>“Since you are the Son of God…”</a:t>
            </a:r>
            <a:r>
              <a:rPr lang="en-IE" dirty="0" smtClean="0"/>
              <a:t/>
            </a:r>
            <a:br>
              <a:rPr lang="en-IE" dirty="0" smtClean="0"/>
            </a:br>
            <a:endParaRPr lang="en-IE" dirty="0" smtClean="0"/>
          </a:p>
          <a:p>
            <a:r>
              <a:rPr lang="en-IE" b="1" dirty="0" smtClean="0">
                <a:solidFill>
                  <a:schemeClr val="accent4">
                    <a:lumMod val="50000"/>
                  </a:schemeClr>
                </a:solidFill>
              </a:rPr>
              <a:t>He rejects the abuse of the miraculous (Dt 8;3)</a:t>
            </a:r>
          </a:p>
          <a:p>
            <a:r>
              <a:rPr lang="en-IE" b="1" dirty="0" smtClean="0">
                <a:solidFill>
                  <a:schemeClr val="accent4">
                    <a:lumMod val="50000"/>
                  </a:schemeClr>
                </a:solidFill>
              </a:rPr>
              <a:t>He rejects the abuse of power (Dt 6:13)</a:t>
            </a:r>
          </a:p>
          <a:p>
            <a:r>
              <a:rPr lang="en-IE" b="1" dirty="0" smtClean="0">
                <a:solidFill>
                  <a:schemeClr val="accent4">
                    <a:lumMod val="50000"/>
                  </a:schemeClr>
                </a:solidFill>
              </a:rPr>
              <a:t>He rejects the distortion of faith (Ps 91:11, Dt 6:16)</a:t>
            </a:r>
          </a:p>
          <a:p>
            <a:r>
              <a:rPr lang="en-IE" b="1" dirty="0" smtClean="0">
                <a:solidFill>
                  <a:schemeClr val="accent4">
                    <a:lumMod val="50000"/>
                  </a:schemeClr>
                </a:solidFill>
              </a:rPr>
              <a:t>These are all pointers to the meaning of the 		“REIGN OF GOD”</a:t>
            </a:r>
          </a:p>
        </p:txBody>
      </p:sp>
    </p:spTree>
    <p:extLst>
      <p:ext uri="{BB962C8B-B14F-4D97-AF65-F5344CB8AC3E}">
        <p14:creationId xmlns:p14="http://schemas.microsoft.com/office/powerpoint/2010/main" val="26763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b="1" dirty="0" smtClean="0">
                <a:solidFill>
                  <a:srgbClr val="C00000"/>
                </a:solidFill>
              </a:rPr>
              <a:t>The Holy Spirit in the Ministry of Jesus</a:t>
            </a:r>
            <a:endParaRPr lang="en-IE" b="1"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IE" b="1" dirty="0" smtClean="0">
                <a:solidFill>
                  <a:srgbClr val="002060"/>
                </a:solidFill>
              </a:rPr>
              <a:t>7x in Luke 4:14-24:49*</a:t>
            </a:r>
          </a:p>
          <a:p>
            <a:pPr marL="0" indent="0">
              <a:buNone/>
            </a:pPr>
            <a:endParaRPr lang="en-IE" b="1" dirty="0">
              <a:solidFill>
                <a:srgbClr val="002060"/>
              </a:solidFill>
            </a:endParaRPr>
          </a:p>
          <a:p>
            <a:pPr marL="0" indent="0">
              <a:buNone/>
            </a:pPr>
            <a:r>
              <a:rPr lang="en-IE" b="1" dirty="0" smtClean="0">
                <a:solidFill>
                  <a:srgbClr val="002060"/>
                </a:solidFill>
              </a:rPr>
              <a:t>4:14,18 	Power and Presence</a:t>
            </a:r>
          </a:p>
          <a:p>
            <a:pPr marL="0" indent="0">
              <a:buNone/>
            </a:pPr>
            <a:r>
              <a:rPr lang="en-IE" b="1" dirty="0" smtClean="0">
                <a:solidFill>
                  <a:srgbClr val="002060"/>
                </a:solidFill>
              </a:rPr>
              <a:t>10:21    	Rejoicing in….</a:t>
            </a:r>
          </a:p>
          <a:p>
            <a:pPr marL="0" indent="0">
              <a:buNone/>
            </a:pPr>
            <a:r>
              <a:rPr lang="en-IE" b="1" dirty="0" smtClean="0">
                <a:solidFill>
                  <a:srgbClr val="002060"/>
                </a:solidFill>
              </a:rPr>
              <a:t>11:13    	Gift in prayer</a:t>
            </a:r>
          </a:p>
          <a:p>
            <a:pPr marL="0" indent="0">
              <a:buNone/>
            </a:pPr>
            <a:r>
              <a:rPr lang="en-IE" b="1" dirty="0" smtClean="0">
                <a:solidFill>
                  <a:srgbClr val="002060"/>
                </a:solidFill>
              </a:rPr>
              <a:t>12:10,12 	The sin against and teaching</a:t>
            </a:r>
            <a:br>
              <a:rPr lang="en-IE" b="1" dirty="0" smtClean="0">
                <a:solidFill>
                  <a:srgbClr val="002060"/>
                </a:solidFill>
              </a:rPr>
            </a:br>
            <a:r>
              <a:rPr lang="en-IE" b="1" dirty="0" smtClean="0">
                <a:solidFill>
                  <a:srgbClr val="002060"/>
                </a:solidFill>
              </a:rPr>
              <a:t>		presence of…</a:t>
            </a:r>
          </a:p>
          <a:p>
            <a:pPr marL="0" indent="0">
              <a:buNone/>
            </a:pPr>
            <a:r>
              <a:rPr lang="en-IE" b="1" dirty="0" smtClean="0">
                <a:solidFill>
                  <a:srgbClr val="002060"/>
                </a:solidFill>
              </a:rPr>
              <a:t>24:49* 	Clothed with power from on high</a:t>
            </a:r>
            <a:endParaRPr lang="en-IE" b="1" dirty="0">
              <a:solidFill>
                <a:srgbClr val="002060"/>
              </a:solidFill>
            </a:endParaRPr>
          </a:p>
        </p:txBody>
      </p:sp>
    </p:spTree>
    <p:extLst>
      <p:ext uri="{BB962C8B-B14F-4D97-AF65-F5344CB8AC3E}">
        <p14:creationId xmlns:p14="http://schemas.microsoft.com/office/powerpoint/2010/main" val="255955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smtClean="0">
                <a:solidFill>
                  <a:srgbClr val="C00000"/>
                </a:solidFill>
              </a:rPr>
              <a:t>Something to think about!!</a:t>
            </a:r>
            <a:endParaRPr lang="en-IE" sz="54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IE" sz="4800" b="1" dirty="0" smtClean="0">
                <a:solidFill>
                  <a:srgbClr val="00B0F0"/>
                </a:solidFill>
              </a:rPr>
              <a:t>Choose one thing from the Gospels that Jesus said or did that that sums up for you the core meaning of Christianity!</a:t>
            </a:r>
            <a:endParaRPr lang="en-IE" sz="4800" b="1" dirty="0">
              <a:solidFill>
                <a:srgbClr val="00B0F0"/>
              </a:solidFill>
            </a:endParaRPr>
          </a:p>
        </p:txBody>
      </p:sp>
    </p:spTree>
    <p:extLst>
      <p:ext uri="{BB962C8B-B14F-4D97-AF65-F5344CB8AC3E}">
        <p14:creationId xmlns:p14="http://schemas.microsoft.com/office/powerpoint/2010/main" val="2662166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smtClean="0">
                <a:solidFill>
                  <a:srgbClr val="C00000"/>
                </a:solidFill>
              </a:rPr>
              <a:t>Nazareth</a:t>
            </a:r>
            <a:endParaRPr lang="en-IE" sz="6000" b="1" dirty="0">
              <a:solidFill>
                <a:srgbClr val="C00000"/>
              </a:solidFill>
            </a:endParaRPr>
          </a:p>
        </p:txBody>
      </p:sp>
      <p:sp>
        <p:nvSpPr>
          <p:cNvPr id="3" name="Content Placeholder 2"/>
          <p:cNvSpPr>
            <a:spLocks noGrp="1"/>
          </p:cNvSpPr>
          <p:nvPr>
            <p:ph sz="half" idx="1"/>
          </p:nvPr>
        </p:nvSpPr>
        <p:spPr/>
        <p:txBody>
          <a:bodyPr>
            <a:normAutofit lnSpcReduction="10000"/>
          </a:bodyPr>
          <a:lstStyle/>
          <a:p>
            <a:pPr marL="0" indent="0">
              <a:buNone/>
            </a:pPr>
            <a:endParaRPr lang="en-IE" dirty="0" smtClean="0"/>
          </a:p>
          <a:p>
            <a:pPr marL="0" indent="0">
              <a:buNone/>
            </a:pPr>
            <a:r>
              <a:rPr lang="en-IE" b="1" dirty="0" smtClean="0">
                <a:solidFill>
                  <a:srgbClr val="002060"/>
                </a:solidFill>
              </a:rPr>
              <a:t>“Jesus, filled with the </a:t>
            </a:r>
            <a:r>
              <a:rPr lang="en-IE" b="1" i="1" u="sng" dirty="0" smtClean="0">
                <a:solidFill>
                  <a:srgbClr val="002060"/>
                </a:solidFill>
              </a:rPr>
              <a:t>power</a:t>
            </a:r>
            <a:r>
              <a:rPr lang="en-IE" b="1" dirty="0" smtClean="0">
                <a:solidFill>
                  <a:srgbClr val="002060"/>
                </a:solidFill>
              </a:rPr>
              <a:t> of the Spirit returned to Galilee…”</a:t>
            </a:r>
          </a:p>
          <a:p>
            <a:pPr marL="0" indent="0">
              <a:buNone/>
            </a:pPr>
            <a:r>
              <a:rPr lang="en-IE" b="1" dirty="0" smtClean="0">
                <a:solidFill>
                  <a:srgbClr val="002060"/>
                </a:solidFill>
              </a:rPr>
              <a:t>To be understood in the light of 1:35, 3:21-22 and 4:1.</a:t>
            </a:r>
          </a:p>
          <a:p>
            <a:pPr marL="0" indent="0">
              <a:buNone/>
            </a:pPr>
            <a:r>
              <a:rPr lang="en-IE" b="1" dirty="0" smtClean="0">
                <a:solidFill>
                  <a:srgbClr val="002060"/>
                </a:solidFill>
              </a:rPr>
              <a:t>Power (</a:t>
            </a:r>
            <a:r>
              <a:rPr lang="en-IE" b="1" i="1" dirty="0" err="1" smtClean="0">
                <a:solidFill>
                  <a:srgbClr val="002060"/>
                </a:solidFill>
              </a:rPr>
              <a:t>dunamis</a:t>
            </a:r>
            <a:r>
              <a:rPr lang="en-IE" b="1" i="1" dirty="0" smtClean="0">
                <a:solidFill>
                  <a:srgbClr val="002060"/>
                </a:solidFill>
              </a:rPr>
              <a:t>) </a:t>
            </a:r>
            <a:r>
              <a:rPr lang="en-IE" b="1" dirty="0" smtClean="0">
                <a:solidFill>
                  <a:srgbClr val="002060"/>
                </a:solidFill>
              </a:rPr>
              <a:t>see 4:36, 5:17, 6:19, 8:46, 10:19, 24:49</a:t>
            </a:r>
            <a:endParaRPr lang="en-IE" b="1" dirty="0">
              <a:solidFill>
                <a:srgbClr val="002060"/>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45627"/>
            <a:ext cx="4038600" cy="423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829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Beginning of the Ministry</a:t>
            </a:r>
            <a:endParaRPr lang="en-IE" b="1" dirty="0">
              <a:solidFill>
                <a:srgbClr val="C00000"/>
              </a:solidFill>
            </a:endParaRPr>
          </a:p>
        </p:txBody>
      </p:sp>
      <p:sp>
        <p:nvSpPr>
          <p:cNvPr id="3" name="Content Placeholder 2"/>
          <p:cNvSpPr>
            <a:spLocks noGrp="1"/>
          </p:cNvSpPr>
          <p:nvPr>
            <p:ph idx="1"/>
          </p:nvPr>
        </p:nvSpPr>
        <p:spPr>
          <a:xfrm>
            <a:off x="827584" y="1624751"/>
            <a:ext cx="4608512" cy="4525963"/>
          </a:xfrm>
        </p:spPr>
        <p:txBody>
          <a:bodyPr>
            <a:normAutofit fontScale="85000" lnSpcReduction="20000"/>
          </a:bodyPr>
          <a:lstStyle/>
          <a:p>
            <a:pPr marL="0" indent="0">
              <a:buNone/>
            </a:pPr>
            <a:r>
              <a:rPr lang="en-IE" b="1" dirty="0" smtClean="0">
                <a:solidFill>
                  <a:srgbClr val="002060"/>
                </a:solidFill>
              </a:rPr>
              <a:t>“The Spirit of the Lord is upon me because he has anointed me to bring good news to the poor. He has sent me to proclaim release to the captives and recovery of sight to the blind, to let the oppressed go free, to proclaim the year of the Lord’s favour.”</a:t>
            </a:r>
          </a:p>
          <a:p>
            <a:pPr marL="0" indent="0">
              <a:buNone/>
            </a:pPr>
            <a:r>
              <a:rPr lang="en-IE" b="1" dirty="0" smtClean="0">
                <a:solidFill>
                  <a:srgbClr val="002060"/>
                </a:solidFill>
              </a:rPr>
              <a:t>“</a:t>
            </a:r>
            <a:r>
              <a:rPr lang="en-IE" b="1" i="1" dirty="0" smtClean="0">
                <a:solidFill>
                  <a:srgbClr val="002060"/>
                </a:solidFill>
              </a:rPr>
              <a:t>Today</a:t>
            </a:r>
            <a:r>
              <a:rPr lang="en-IE" b="1" dirty="0" smtClean="0">
                <a:solidFill>
                  <a:srgbClr val="002060"/>
                </a:solidFill>
              </a:rPr>
              <a:t> this Scripture has been fulfilled in your hearing” </a:t>
            </a:r>
          </a:p>
          <a:p>
            <a:pPr marL="0" indent="0">
              <a:buNone/>
            </a:pPr>
            <a:r>
              <a:rPr lang="en-IE" dirty="0" smtClean="0">
                <a:solidFill>
                  <a:srgbClr val="002060"/>
                </a:solidFill>
              </a:rPr>
              <a:t>(Lk 4:16-21)</a:t>
            </a:r>
            <a:endParaRPr lang="en-IE"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41466" y="2195438"/>
            <a:ext cx="4248472" cy="311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933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C00000"/>
                </a:solidFill>
              </a:rPr>
              <a:t>Key to Understanding the Spirit’s Role </a:t>
            </a:r>
            <a:endParaRPr lang="en-IE" b="1" dirty="0">
              <a:solidFill>
                <a:srgbClr val="C00000"/>
              </a:solidFill>
            </a:endParaRPr>
          </a:p>
        </p:txBody>
      </p:sp>
      <p:sp>
        <p:nvSpPr>
          <p:cNvPr id="3" name="Content Placeholder 2"/>
          <p:cNvSpPr>
            <a:spLocks noGrp="1"/>
          </p:cNvSpPr>
          <p:nvPr>
            <p:ph sz="half" idx="1"/>
          </p:nvPr>
        </p:nvSpPr>
        <p:spPr/>
        <p:txBody>
          <a:bodyPr/>
          <a:lstStyle/>
          <a:p>
            <a:r>
              <a:rPr lang="en-IE" b="1" dirty="0" smtClean="0">
                <a:solidFill>
                  <a:srgbClr val="002060"/>
                </a:solidFill>
              </a:rPr>
              <a:t>In Jesus, through the power of the Holy Spirit all that the people of God longed for is now present. </a:t>
            </a:r>
          </a:p>
          <a:p>
            <a:r>
              <a:rPr lang="en-IE" b="1" dirty="0" smtClean="0">
                <a:solidFill>
                  <a:srgbClr val="002060"/>
                </a:solidFill>
              </a:rPr>
              <a:t>It is nothing less than the Compassion of God</a:t>
            </a:r>
          </a:p>
          <a:p>
            <a:r>
              <a:rPr lang="en-IE" b="1" dirty="0" smtClean="0">
                <a:solidFill>
                  <a:srgbClr val="002060"/>
                </a:solidFill>
              </a:rPr>
              <a:t>This is the meaning of the REIGN OF GOD…</a:t>
            </a:r>
            <a:endParaRPr lang="en-IE" b="1" dirty="0">
              <a:solidFill>
                <a:srgbClr val="002060"/>
              </a:solidFill>
            </a:endParaRPr>
          </a:p>
        </p:txBody>
      </p:sp>
      <p:pic>
        <p:nvPicPr>
          <p:cNvPr id="2053"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circle(in)">
                                      <p:cBhvr>
                                        <p:cTn id="24"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C00000"/>
                </a:solidFill>
              </a:rPr>
              <a:t>Compassion Shared and Demanded</a:t>
            </a:r>
            <a:br>
              <a:rPr lang="en-IE" dirty="0" smtClean="0">
                <a:solidFill>
                  <a:srgbClr val="C00000"/>
                </a:solidFill>
              </a:rPr>
            </a:br>
            <a:r>
              <a:rPr lang="en-IE" dirty="0" smtClean="0">
                <a:solidFill>
                  <a:srgbClr val="C00000"/>
                </a:solidFill>
              </a:rPr>
              <a:t>(The Reign of God)</a:t>
            </a:r>
            <a:endParaRPr lang="en-IE" dirty="0">
              <a:solidFill>
                <a:srgbClr val="C00000"/>
              </a:solidFill>
            </a:endParaRPr>
          </a:p>
        </p:txBody>
      </p:sp>
      <p:sp>
        <p:nvSpPr>
          <p:cNvPr id="4" name="Content Placeholder 3"/>
          <p:cNvSpPr>
            <a:spLocks noGrp="1"/>
          </p:cNvSpPr>
          <p:nvPr>
            <p:ph sz="half" idx="1"/>
          </p:nvPr>
        </p:nvSpPr>
        <p:spPr/>
        <p:txBody>
          <a:bodyPr>
            <a:normAutofit fontScale="77500" lnSpcReduction="20000"/>
          </a:bodyPr>
          <a:lstStyle/>
          <a:p>
            <a:pPr marL="0" indent="0">
              <a:buNone/>
            </a:pPr>
            <a:r>
              <a:rPr lang="en-IE" sz="3800" dirty="0" smtClean="0">
                <a:solidFill>
                  <a:srgbClr val="002060"/>
                </a:solidFill>
              </a:rPr>
              <a:t>“They had come to hear him and to be healed of their diseases; and those who were troubled with unclean spirits were cured. And all in the crowd were trying to touch him for power came out of him and healed them all.” 6:18-19</a:t>
            </a:r>
            <a:endParaRPr lang="en-IE" dirty="0">
              <a:solidFill>
                <a:srgbClr val="002060"/>
              </a:solidFill>
            </a:endParaRPr>
          </a:p>
        </p:txBody>
      </p:sp>
      <p:sp>
        <p:nvSpPr>
          <p:cNvPr id="5" name="Content Placeholder 4"/>
          <p:cNvSpPr>
            <a:spLocks noGrp="1"/>
          </p:cNvSpPr>
          <p:nvPr>
            <p:ph sz="half" idx="2"/>
          </p:nvPr>
        </p:nvSpPr>
        <p:spPr/>
        <p:txBody>
          <a:bodyPr>
            <a:normAutofit fontScale="77500" lnSpcReduction="20000"/>
          </a:bodyPr>
          <a:lstStyle/>
          <a:p>
            <a:pPr marL="0" indent="0">
              <a:buNone/>
            </a:pPr>
            <a:r>
              <a:rPr lang="en-IE" sz="3100" dirty="0" smtClean="0">
                <a:solidFill>
                  <a:srgbClr val="002060"/>
                </a:solidFill>
              </a:rPr>
              <a:t>“Be compassionate just as your Father is compassionate. Do not judge and I will not be judged. Do not condemn and you will not be condemned. Forgive and you will be forgiven. Give and gifts will be given you; a good measure packed together shaken down and overflowing, will be poured into your lap. The measure you use will be the measure used for you. ” </a:t>
            </a:r>
          </a:p>
          <a:p>
            <a:pPr marL="0" indent="0">
              <a:buNone/>
            </a:pPr>
            <a:r>
              <a:rPr lang="en-IE" sz="3100" dirty="0" smtClean="0">
                <a:solidFill>
                  <a:srgbClr val="002060"/>
                </a:solidFill>
              </a:rPr>
              <a:t>6:36-38</a:t>
            </a:r>
            <a:endParaRPr lang="en-IE" dirty="0">
              <a:solidFill>
                <a:srgbClr val="002060"/>
              </a:solidFill>
            </a:endParaRPr>
          </a:p>
        </p:txBody>
      </p:sp>
    </p:spTree>
    <p:extLst>
      <p:ext uri="{BB962C8B-B14F-4D97-AF65-F5344CB8AC3E}">
        <p14:creationId xmlns:p14="http://schemas.microsoft.com/office/powerpoint/2010/main" val="253002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In the Background</a:t>
            </a:r>
            <a:endParaRPr lang="en-IE" b="1" dirty="0">
              <a:solidFill>
                <a:srgbClr val="C00000"/>
              </a:solidFill>
            </a:endParaRPr>
          </a:p>
        </p:txBody>
      </p:sp>
      <p:sp>
        <p:nvSpPr>
          <p:cNvPr id="3" name="Content Placeholder 2"/>
          <p:cNvSpPr>
            <a:spLocks noGrp="1"/>
          </p:cNvSpPr>
          <p:nvPr>
            <p:ph idx="1"/>
          </p:nvPr>
        </p:nvSpPr>
        <p:spPr/>
        <p:txBody>
          <a:bodyPr/>
          <a:lstStyle/>
          <a:p>
            <a:pPr marL="0" indent="0">
              <a:buNone/>
            </a:pPr>
            <a:r>
              <a:rPr lang="en-IE" b="1" dirty="0" err="1" smtClean="0"/>
              <a:t>Fitzmeyer</a:t>
            </a:r>
            <a:r>
              <a:rPr lang="en-IE" b="1" dirty="0" smtClean="0"/>
              <a:t>, J</a:t>
            </a:r>
            <a:r>
              <a:rPr lang="en-IE" dirty="0" smtClean="0"/>
              <a:t>. </a:t>
            </a:r>
            <a:r>
              <a:rPr lang="en-IE" b="1" i="1" dirty="0" smtClean="0">
                <a:solidFill>
                  <a:srgbClr val="FF0000"/>
                </a:solidFill>
              </a:rPr>
              <a:t>The Gospel of Luke</a:t>
            </a:r>
            <a:r>
              <a:rPr lang="en-IE" dirty="0" smtClean="0"/>
              <a:t>, Anchor Bible 2 </a:t>
            </a:r>
            <a:r>
              <a:rPr lang="en-IE" dirty="0" err="1" smtClean="0"/>
              <a:t>Vols</a:t>
            </a:r>
            <a:r>
              <a:rPr lang="en-IE" dirty="0" smtClean="0"/>
              <a:t>, Yale University Press, New Haven 2007  </a:t>
            </a:r>
          </a:p>
          <a:p>
            <a:pPr marL="0" indent="0">
              <a:buNone/>
            </a:pPr>
            <a:r>
              <a:rPr lang="en-IE" b="1" dirty="0" smtClean="0"/>
              <a:t>Johnson, Luke T</a:t>
            </a:r>
            <a:r>
              <a:rPr lang="en-IE" dirty="0" smtClean="0"/>
              <a:t>., </a:t>
            </a:r>
            <a:r>
              <a:rPr lang="en-IE" b="1" i="1" dirty="0" smtClean="0">
                <a:solidFill>
                  <a:srgbClr val="FF0000"/>
                </a:solidFill>
              </a:rPr>
              <a:t>The Gospel of Luke</a:t>
            </a:r>
            <a:r>
              <a:rPr lang="en-IE" dirty="0" smtClean="0"/>
              <a:t>, Sacra </a:t>
            </a:r>
            <a:r>
              <a:rPr lang="en-IE" dirty="0" err="1" smtClean="0"/>
              <a:t>Pagina</a:t>
            </a:r>
            <a:r>
              <a:rPr lang="en-IE" dirty="0" smtClean="0"/>
              <a:t>, Liturgical Press Minnesota 1991</a:t>
            </a:r>
          </a:p>
          <a:p>
            <a:pPr marL="0" indent="0">
              <a:buNone/>
            </a:pPr>
            <a:r>
              <a:rPr lang="en-IE" b="1" dirty="0" err="1" smtClean="0"/>
              <a:t>Pagola</a:t>
            </a:r>
            <a:r>
              <a:rPr lang="en-IE" b="1" dirty="0" smtClean="0"/>
              <a:t> , J</a:t>
            </a:r>
            <a:r>
              <a:rPr lang="en-IE" dirty="0" smtClean="0"/>
              <a:t>. </a:t>
            </a:r>
            <a:r>
              <a:rPr lang="en-IE" b="1" i="1" dirty="0" smtClean="0">
                <a:solidFill>
                  <a:srgbClr val="FF0000"/>
                </a:solidFill>
              </a:rPr>
              <a:t>The Way Opened up by Jesus – Luke </a:t>
            </a:r>
            <a:r>
              <a:rPr lang="en-IE" dirty="0" err="1" smtClean="0"/>
              <a:t>Convivium</a:t>
            </a:r>
            <a:r>
              <a:rPr lang="en-IE" dirty="0" smtClean="0"/>
              <a:t> Press, Miami, 2013</a:t>
            </a:r>
          </a:p>
          <a:p>
            <a:pPr marL="0" indent="0">
              <a:buNone/>
            </a:pPr>
            <a:r>
              <a:rPr lang="en-IE" b="1" dirty="0" smtClean="0"/>
              <a:t>Talbert, C.H., </a:t>
            </a:r>
            <a:r>
              <a:rPr lang="en-IE" b="1" i="1" dirty="0" smtClean="0">
                <a:solidFill>
                  <a:srgbClr val="FF0000"/>
                </a:solidFill>
              </a:rPr>
              <a:t>Reading Luke </a:t>
            </a:r>
            <a:r>
              <a:rPr lang="en-IE" dirty="0" smtClean="0"/>
              <a:t>(Revised Edition) Smyth and </a:t>
            </a:r>
            <a:r>
              <a:rPr lang="en-IE" dirty="0" err="1" smtClean="0"/>
              <a:t>Helwys</a:t>
            </a:r>
            <a:r>
              <a:rPr lang="en-IE" dirty="0" smtClean="0"/>
              <a:t>,  2012.</a:t>
            </a:r>
            <a:endParaRPr lang="en-IE" dirty="0"/>
          </a:p>
        </p:txBody>
      </p:sp>
    </p:spTree>
    <p:extLst>
      <p:ext uri="{BB962C8B-B14F-4D97-AF65-F5344CB8AC3E}">
        <p14:creationId xmlns:p14="http://schemas.microsoft.com/office/powerpoint/2010/main" val="3400536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Widow of </a:t>
            </a:r>
            <a:r>
              <a:rPr lang="en-GB" dirty="0" err="1" smtClean="0">
                <a:solidFill>
                  <a:srgbClr val="C00000"/>
                </a:solidFill>
              </a:rPr>
              <a:t>Naim</a:t>
            </a:r>
            <a:r>
              <a:rPr lang="en-GB" dirty="0" smtClean="0">
                <a:solidFill>
                  <a:srgbClr val="C00000"/>
                </a:solidFill>
              </a:rPr>
              <a:t> 7:11-17</a:t>
            </a:r>
            <a:endParaRPr lang="en-GB" dirty="0">
              <a:solidFill>
                <a:srgbClr val="C00000"/>
              </a:solidFill>
            </a:endParaRPr>
          </a:p>
        </p:txBody>
      </p:sp>
      <p:sp>
        <p:nvSpPr>
          <p:cNvPr id="3" name="Content Placeholder 2"/>
          <p:cNvSpPr>
            <a:spLocks noGrp="1"/>
          </p:cNvSpPr>
          <p:nvPr>
            <p:ph sz="half" idx="1"/>
          </p:nvPr>
        </p:nvSpPr>
        <p:spPr/>
        <p:txBody>
          <a:bodyPr>
            <a:normAutofit lnSpcReduction="10000"/>
          </a:bodyPr>
          <a:lstStyle/>
          <a:p>
            <a:pPr marL="0" indent="0">
              <a:buNone/>
            </a:pPr>
            <a:r>
              <a:rPr lang="en-GB" dirty="0" smtClean="0">
                <a:solidFill>
                  <a:srgbClr val="002060"/>
                </a:solidFill>
              </a:rPr>
              <a:t>“And seeing her the </a:t>
            </a:r>
            <a:r>
              <a:rPr lang="en-GB" b="1" i="1" dirty="0" smtClean="0">
                <a:solidFill>
                  <a:srgbClr val="002060"/>
                </a:solidFill>
              </a:rPr>
              <a:t>Lord had compassion for her </a:t>
            </a:r>
            <a:r>
              <a:rPr lang="en-GB" dirty="0" smtClean="0">
                <a:solidFill>
                  <a:srgbClr val="002060"/>
                </a:solidFill>
              </a:rPr>
              <a:t>and he said to her ‘do not weep’…</a:t>
            </a:r>
          </a:p>
          <a:p>
            <a:pPr marL="0" indent="0">
              <a:buNone/>
            </a:pPr>
            <a:endParaRPr lang="en-GB" dirty="0">
              <a:solidFill>
                <a:srgbClr val="002060"/>
              </a:solidFill>
            </a:endParaRPr>
          </a:p>
          <a:p>
            <a:pPr marL="0" indent="0">
              <a:buNone/>
            </a:pPr>
            <a:r>
              <a:rPr lang="en-GB" dirty="0" smtClean="0">
                <a:solidFill>
                  <a:srgbClr val="002060"/>
                </a:solidFill>
              </a:rPr>
              <a:t>“They glorified God saying, ‘A great prophet has arisen among us and God has visited his people!”</a:t>
            </a:r>
            <a:endParaRPr lang="en-GB"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0153" y="1600200"/>
            <a:ext cx="3514693" cy="4525963"/>
          </a:xfrm>
        </p:spPr>
      </p:pic>
    </p:spTree>
    <p:extLst>
      <p:ext uri="{BB962C8B-B14F-4D97-AF65-F5344CB8AC3E}">
        <p14:creationId xmlns:p14="http://schemas.microsoft.com/office/powerpoint/2010/main" val="3419860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Luke 7:18 -50</a:t>
            </a:r>
            <a:endParaRPr lang="en-GB" dirty="0">
              <a:solidFill>
                <a:srgbClr val="C00000"/>
              </a:solidFill>
            </a:endParaRPr>
          </a:p>
        </p:txBody>
      </p:sp>
      <p:sp>
        <p:nvSpPr>
          <p:cNvPr id="3" name="Content Placeholder 2"/>
          <p:cNvSpPr>
            <a:spLocks noGrp="1"/>
          </p:cNvSpPr>
          <p:nvPr>
            <p:ph sz="half" idx="1"/>
          </p:nvPr>
        </p:nvSpPr>
        <p:spPr>
          <a:xfrm>
            <a:off x="457200" y="1556792"/>
            <a:ext cx="4546848" cy="4569371"/>
          </a:xfrm>
        </p:spPr>
        <p:txBody>
          <a:bodyPr/>
          <a:lstStyle/>
          <a:p>
            <a:pPr marL="0" indent="0">
              <a:buNone/>
            </a:pPr>
            <a:r>
              <a:rPr lang="en-GB" dirty="0" smtClean="0">
                <a:solidFill>
                  <a:srgbClr val="002060"/>
                </a:solidFill>
              </a:rPr>
              <a:t>Contrasting responses to the presence of the reign of God through gift of forgiveness</a:t>
            </a:r>
          </a:p>
          <a:p>
            <a:pPr marL="0" indent="0">
              <a:buNone/>
            </a:pPr>
            <a:r>
              <a:rPr lang="en-GB" dirty="0" smtClean="0">
                <a:solidFill>
                  <a:srgbClr val="002060"/>
                </a:solidFill>
              </a:rPr>
              <a:t>Context : John’s question and the possibility of “scandal”.</a:t>
            </a:r>
          </a:p>
          <a:p>
            <a:pPr marL="0" indent="0">
              <a:buNone/>
            </a:pPr>
            <a:r>
              <a:rPr lang="en-GB" dirty="0" smtClean="0">
                <a:solidFill>
                  <a:srgbClr val="002060"/>
                </a:solidFill>
              </a:rPr>
              <a:t>Pharisee’s response (</a:t>
            </a:r>
            <a:r>
              <a:rPr lang="en-GB" dirty="0" err="1" smtClean="0">
                <a:solidFill>
                  <a:srgbClr val="002060"/>
                </a:solidFill>
              </a:rPr>
              <a:t>cf</a:t>
            </a:r>
            <a:r>
              <a:rPr lang="en-GB" dirty="0" smtClean="0">
                <a:solidFill>
                  <a:srgbClr val="002060"/>
                </a:solidFill>
              </a:rPr>
              <a:t> 6:37)</a:t>
            </a:r>
            <a:endParaRPr lang="en-GB" dirty="0">
              <a:solidFill>
                <a:srgbClr val="002060"/>
              </a:solidFill>
            </a:endParaRPr>
          </a:p>
          <a:p>
            <a:pPr marL="0" indent="0">
              <a:buNone/>
            </a:pPr>
            <a:r>
              <a:rPr lang="en-GB" dirty="0" smtClean="0">
                <a:solidFill>
                  <a:srgbClr val="002060"/>
                </a:solidFill>
              </a:rPr>
              <a:t>                        v’s</a:t>
            </a:r>
          </a:p>
          <a:p>
            <a:pPr marL="0" indent="0">
              <a:buNone/>
            </a:pPr>
            <a:r>
              <a:rPr lang="en-GB" dirty="0" smtClean="0">
                <a:solidFill>
                  <a:srgbClr val="002060"/>
                </a:solidFill>
              </a:rPr>
              <a:t>Woman’s response (</a:t>
            </a:r>
            <a:r>
              <a:rPr lang="en-GB" dirty="0" err="1" smtClean="0">
                <a:solidFill>
                  <a:srgbClr val="002060"/>
                </a:solidFill>
              </a:rPr>
              <a:t>Cf</a:t>
            </a:r>
            <a:r>
              <a:rPr lang="en-GB" dirty="0" smtClean="0">
                <a:solidFill>
                  <a:srgbClr val="002060"/>
                </a:solidFill>
              </a:rPr>
              <a:t> 1:78)</a:t>
            </a:r>
            <a:endParaRPr lang="en-GB"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912" y="1556792"/>
            <a:ext cx="2811102" cy="4211389"/>
          </a:xfrm>
        </p:spPr>
      </p:pic>
    </p:spTree>
    <p:extLst>
      <p:ext uri="{BB962C8B-B14F-4D97-AF65-F5344CB8AC3E}">
        <p14:creationId xmlns:p14="http://schemas.microsoft.com/office/powerpoint/2010/main" val="1368037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C00000"/>
                </a:solidFill>
              </a:rPr>
              <a:t>The Good Samaritan</a:t>
            </a:r>
            <a:br>
              <a:rPr lang="en-IE" dirty="0" smtClean="0">
                <a:solidFill>
                  <a:srgbClr val="C00000"/>
                </a:solidFill>
              </a:rPr>
            </a:br>
            <a:r>
              <a:rPr lang="en-IE" dirty="0" smtClean="0">
                <a:solidFill>
                  <a:srgbClr val="C00000"/>
                </a:solidFill>
              </a:rPr>
              <a:t>Another Lesson on Compassion</a:t>
            </a:r>
            <a:endParaRPr lang="en-IE" dirty="0">
              <a:solidFill>
                <a:srgbClr val="C00000"/>
              </a:solidFill>
            </a:endParaRPr>
          </a:p>
        </p:txBody>
      </p:sp>
      <p:sp>
        <p:nvSpPr>
          <p:cNvPr id="3" name="Content Placeholder 2"/>
          <p:cNvSpPr>
            <a:spLocks noGrp="1"/>
          </p:cNvSpPr>
          <p:nvPr>
            <p:ph sz="half" idx="1"/>
          </p:nvPr>
        </p:nvSpPr>
        <p:spPr/>
        <p:txBody>
          <a:bodyPr>
            <a:normAutofit fontScale="92500"/>
          </a:bodyPr>
          <a:lstStyle/>
          <a:p>
            <a:pPr marL="0" indent="0">
              <a:buNone/>
            </a:pPr>
            <a:r>
              <a:rPr lang="en-IE" dirty="0" smtClean="0">
                <a:solidFill>
                  <a:srgbClr val="002060"/>
                </a:solidFill>
              </a:rPr>
              <a:t>Context -  disciples share in mission to spread the reign of God (10:1-20)</a:t>
            </a:r>
          </a:p>
          <a:p>
            <a:pPr marL="0" indent="0">
              <a:buNone/>
            </a:pPr>
            <a:r>
              <a:rPr lang="en-IE" dirty="0" smtClean="0">
                <a:solidFill>
                  <a:srgbClr val="002060"/>
                </a:solidFill>
              </a:rPr>
              <a:t/>
            </a:r>
            <a:br>
              <a:rPr lang="en-IE" dirty="0" smtClean="0">
                <a:solidFill>
                  <a:srgbClr val="002060"/>
                </a:solidFill>
              </a:rPr>
            </a:br>
            <a:r>
              <a:rPr lang="en-IE" dirty="0" smtClean="0">
                <a:solidFill>
                  <a:srgbClr val="002060"/>
                </a:solidFill>
              </a:rPr>
              <a:t>Jesus rejoices in the Holy Spirit that this is the time.</a:t>
            </a:r>
          </a:p>
          <a:p>
            <a:pPr marL="0" indent="0">
              <a:buNone/>
            </a:pPr>
            <a:endParaRPr lang="en-IE" dirty="0" smtClean="0">
              <a:solidFill>
                <a:srgbClr val="002060"/>
              </a:solidFill>
            </a:endParaRPr>
          </a:p>
          <a:p>
            <a:pPr marL="0" indent="0">
              <a:buNone/>
            </a:pPr>
            <a:r>
              <a:rPr lang="en-IE" dirty="0" smtClean="0">
                <a:solidFill>
                  <a:srgbClr val="002060"/>
                </a:solidFill>
              </a:rPr>
              <a:t>Theology question answered with a story on compassion.</a:t>
            </a:r>
          </a:p>
          <a:p>
            <a:pPr marL="0" indent="0">
              <a:buNone/>
            </a:pPr>
            <a:r>
              <a:rPr lang="en-IE" dirty="0" smtClean="0">
                <a:solidFill>
                  <a:srgbClr val="002060"/>
                </a:solidFill>
              </a:rPr>
              <a:t>“Go and do likewise.”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577441"/>
            <a:ext cx="3456384" cy="459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357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Woman in the Synagogue 13:10-17</a:t>
            </a:r>
            <a:endParaRPr lang="en-GB" b="1" dirty="0">
              <a:solidFill>
                <a:srgbClr val="C00000"/>
              </a:solidFill>
            </a:endParaRPr>
          </a:p>
        </p:txBody>
      </p:sp>
      <p:sp>
        <p:nvSpPr>
          <p:cNvPr id="11" name="Content Placeholder 10"/>
          <p:cNvSpPr>
            <a:spLocks noGrp="1"/>
          </p:cNvSpPr>
          <p:nvPr>
            <p:ph sz="half" idx="1"/>
          </p:nvPr>
        </p:nvSpPr>
        <p:spPr/>
        <p:txBody>
          <a:bodyPr>
            <a:normAutofit lnSpcReduction="10000"/>
          </a:bodyPr>
          <a:lstStyle/>
          <a:p>
            <a:r>
              <a:rPr lang="en-GB" dirty="0" smtClean="0">
                <a:solidFill>
                  <a:srgbClr val="002060"/>
                </a:solidFill>
              </a:rPr>
              <a:t>Context – Teaching on repentance </a:t>
            </a:r>
          </a:p>
          <a:p>
            <a:r>
              <a:rPr lang="en-GB" dirty="0" smtClean="0">
                <a:solidFill>
                  <a:srgbClr val="002060"/>
                </a:solidFill>
              </a:rPr>
              <a:t>Excluded woman healed and praise is the response to the experience of compassion… but only from some!</a:t>
            </a:r>
          </a:p>
          <a:p>
            <a:r>
              <a:rPr lang="en-GB" dirty="0" smtClean="0">
                <a:solidFill>
                  <a:srgbClr val="002060"/>
                </a:solidFill>
              </a:rPr>
              <a:t>Followed by seed and yeast parables!</a:t>
            </a:r>
            <a:endParaRPr lang="en-GB" dirty="0">
              <a:solidFill>
                <a:srgbClr val="002060"/>
              </a:solidFill>
            </a:endParaRP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75317"/>
            <a:ext cx="4038600" cy="2575729"/>
          </a:xfrm>
        </p:spPr>
      </p:pic>
    </p:spTree>
    <p:extLst>
      <p:ext uri="{BB962C8B-B14F-4D97-AF65-F5344CB8AC3E}">
        <p14:creationId xmlns:p14="http://schemas.microsoft.com/office/powerpoint/2010/main" val="2272807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The Parables of Mercy…Luke 15</a:t>
            </a:r>
            <a:endParaRPr lang="en-IE" dirty="0">
              <a:solidFill>
                <a:srgbClr val="C00000"/>
              </a:solidFill>
            </a:endParaRPr>
          </a:p>
        </p:txBody>
      </p:sp>
      <p:sp>
        <p:nvSpPr>
          <p:cNvPr id="5" name="Content Placeholder 4"/>
          <p:cNvSpPr>
            <a:spLocks noGrp="1"/>
          </p:cNvSpPr>
          <p:nvPr>
            <p:ph idx="1"/>
          </p:nvPr>
        </p:nvSpPr>
        <p:spPr/>
        <p:txBody>
          <a:bodyPr/>
          <a:lstStyle/>
          <a:p>
            <a:r>
              <a:rPr lang="en-IE" dirty="0" smtClean="0">
                <a:solidFill>
                  <a:srgbClr val="002060"/>
                </a:solidFill>
              </a:rPr>
              <a:t>Context: Grumbling because… “This fellow welcomes sinners and eats with them.”</a:t>
            </a:r>
          </a:p>
          <a:p>
            <a:r>
              <a:rPr lang="en-IE" dirty="0" smtClean="0">
                <a:solidFill>
                  <a:srgbClr val="002060"/>
                </a:solidFill>
              </a:rPr>
              <a:t>Lost sheep … found  and joy follows</a:t>
            </a:r>
          </a:p>
          <a:p>
            <a:r>
              <a:rPr lang="en-IE" dirty="0" smtClean="0">
                <a:solidFill>
                  <a:srgbClr val="002060"/>
                </a:solidFill>
              </a:rPr>
              <a:t>Lost coin… found and joy follows (as in heaven</a:t>
            </a:r>
          </a:p>
          <a:p>
            <a:r>
              <a:rPr lang="en-IE" dirty="0" smtClean="0">
                <a:solidFill>
                  <a:srgbClr val="002060"/>
                </a:solidFill>
              </a:rPr>
              <a:t>Lost son …. found and joy follows or does it?</a:t>
            </a:r>
          </a:p>
          <a:p>
            <a:pPr marL="0" indent="0">
              <a:buNone/>
            </a:pPr>
            <a:r>
              <a:rPr lang="en-IE" i="1" dirty="0" smtClean="0">
                <a:solidFill>
                  <a:srgbClr val="002060"/>
                </a:solidFill>
              </a:rPr>
              <a:t>“While he was still far off his father saw him and was filled with compassion…” </a:t>
            </a:r>
            <a:r>
              <a:rPr lang="en-IE" dirty="0" smtClean="0">
                <a:solidFill>
                  <a:srgbClr val="002060"/>
                </a:solidFill>
              </a:rPr>
              <a:t>(15:20)</a:t>
            </a:r>
          </a:p>
          <a:p>
            <a:pPr marL="0" indent="0">
              <a:buNone/>
            </a:pPr>
            <a:r>
              <a:rPr lang="en-IE" dirty="0" smtClean="0"/>
              <a:t>(</a:t>
            </a:r>
            <a:r>
              <a:rPr lang="en-IE" i="1" u="sng" dirty="0" err="1" smtClean="0"/>
              <a:t>splangnizomai</a:t>
            </a:r>
            <a:r>
              <a:rPr lang="en-IE" i="1" u="sng" dirty="0" smtClean="0"/>
              <a:t>, </a:t>
            </a:r>
            <a:r>
              <a:rPr lang="en-IE" i="1" u="sng" dirty="0" err="1" smtClean="0"/>
              <a:t>splangna</a:t>
            </a:r>
            <a:r>
              <a:rPr lang="en-IE" i="1" u="sng" dirty="0" smtClean="0"/>
              <a:t> 7:13, 10:33)</a:t>
            </a:r>
            <a:endParaRPr lang="en-IE" i="1" u="sng" dirty="0"/>
          </a:p>
        </p:txBody>
      </p:sp>
    </p:spTree>
    <p:extLst>
      <p:ext uri="{BB962C8B-B14F-4D97-AF65-F5344CB8AC3E}">
        <p14:creationId xmlns:p14="http://schemas.microsoft.com/office/powerpoint/2010/main" val="1524444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Dives and Lazarus</a:t>
            </a:r>
            <a:endParaRPr lang="en-GB" b="1" dirty="0">
              <a:solidFill>
                <a:srgbClr val="C000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0494" y="1600200"/>
            <a:ext cx="4032012" cy="4525963"/>
          </a:xfrm>
        </p:spPr>
      </p:pic>
      <p:sp>
        <p:nvSpPr>
          <p:cNvPr id="7" name="Content Placeholder 6"/>
          <p:cNvSpPr>
            <a:spLocks noGrp="1"/>
          </p:cNvSpPr>
          <p:nvPr>
            <p:ph sz="half" idx="2"/>
          </p:nvPr>
        </p:nvSpPr>
        <p:spPr/>
        <p:txBody>
          <a:bodyPr>
            <a:normAutofit fontScale="92500" lnSpcReduction="10000"/>
          </a:bodyPr>
          <a:lstStyle/>
          <a:p>
            <a:pPr marL="0" indent="0">
              <a:buNone/>
            </a:pPr>
            <a:r>
              <a:rPr lang="en-GB" dirty="0" smtClean="0"/>
              <a:t>Lk 16:19-31</a:t>
            </a:r>
          </a:p>
          <a:p>
            <a:pPr marL="0" indent="0">
              <a:buNone/>
            </a:pPr>
            <a:endParaRPr lang="en-GB" dirty="0"/>
          </a:p>
          <a:p>
            <a:pPr marL="0" indent="0">
              <a:buNone/>
            </a:pPr>
            <a:r>
              <a:rPr lang="en-GB" sz="3200" dirty="0" smtClean="0">
                <a:solidFill>
                  <a:srgbClr val="002060"/>
                </a:solidFill>
              </a:rPr>
              <a:t>A prophetic critique of the abandonment of the poor; very much from within the Jewish tradition of care for the oppressed. </a:t>
            </a:r>
          </a:p>
          <a:p>
            <a:pPr marL="0" indent="0">
              <a:buNone/>
            </a:pPr>
            <a:r>
              <a:rPr lang="en-GB" sz="3200" dirty="0" smtClean="0">
                <a:solidFill>
                  <a:srgbClr val="002060"/>
                </a:solidFill>
              </a:rPr>
              <a:t>The one who showed no compassion seeks it.</a:t>
            </a:r>
            <a:endParaRPr lang="en-GB" dirty="0" smtClean="0">
              <a:solidFill>
                <a:srgbClr val="002060"/>
              </a:solidFill>
            </a:endParaRPr>
          </a:p>
          <a:p>
            <a:pPr marL="0" indent="0">
              <a:buNone/>
            </a:pPr>
            <a:endParaRPr lang="en-GB" dirty="0"/>
          </a:p>
        </p:txBody>
      </p:sp>
    </p:spTree>
    <p:extLst>
      <p:ext uri="{BB962C8B-B14F-4D97-AF65-F5344CB8AC3E}">
        <p14:creationId xmlns:p14="http://schemas.microsoft.com/office/powerpoint/2010/main" val="1133053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C00000"/>
                </a:solidFill>
              </a:rPr>
              <a:t>Jesus on The Holy Spirit – The Paradox </a:t>
            </a:r>
            <a:endParaRPr lang="en-IE" b="1" dirty="0">
              <a:solidFill>
                <a:srgbClr val="C00000"/>
              </a:solidFill>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IE" b="1" i="1" dirty="0" smtClean="0">
                <a:latin typeface="Arial Rounded MT Bold" panose="020F0704030504030204" pitchFamily="34" charset="0"/>
              </a:rPr>
              <a:t>12:1-12 	Urgent Exhortations</a:t>
            </a:r>
            <a:r>
              <a:rPr lang="en-IE" b="1" dirty="0" smtClean="0"/>
              <a:t/>
            </a:r>
            <a:br>
              <a:rPr lang="en-IE" b="1" dirty="0" smtClean="0"/>
            </a:br>
            <a:r>
              <a:rPr lang="en-IE" b="1" dirty="0" smtClean="0"/>
              <a:t> </a:t>
            </a:r>
          </a:p>
          <a:p>
            <a:r>
              <a:rPr lang="en-IE" b="1" dirty="0" smtClean="0">
                <a:solidFill>
                  <a:srgbClr val="002060"/>
                </a:solidFill>
              </a:rPr>
              <a:t>1-3		Avoid Hypocrisy!</a:t>
            </a:r>
          </a:p>
          <a:p>
            <a:r>
              <a:rPr lang="en-IE" b="1" dirty="0" smtClean="0">
                <a:solidFill>
                  <a:srgbClr val="002060"/>
                </a:solidFill>
              </a:rPr>
              <a:t>4-7 	The Transcendent Perspective </a:t>
            </a:r>
            <a:br>
              <a:rPr lang="en-IE" b="1" dirty="0" smtClean="0">
                <a:solidFill>
                  <a:srgbClr val="002060"/>
                </a:solidFill>
              </a:rPr>
            </a:br>
            <a:r>
              <a:rPr lang="en-IE" b="1" dirty="0" smtClean="0">
                <a:solidFill>
                  <a:srgbClr val="002060"/>
                </a:solidFill>
              </a:rPr>
              <a:t>		Be afraid but don’t be afraid!!</a:t>
            </a:r>
          </a:p>
          <a:p>
            <a:r>
              <a:rPr lang="en-IE" b="1" dirty="0" smtClean="0">
                <a:solidFill>
                  <a:srgbClr val="002060"/>
                </a:solidFill>
              </a:rPr>
              <a:t>8-9		Courageous Witness</a:t>
            </a:r>
          </a:p>
          <a:p>
            <a:r>
              <a:rPr lang="en-IE" b="1" dirty="0" smtClean="0">
                <a:solidFill>
                  <a:srgbClr val="002060"/>
                </a:solidFill>
              </a:rPr>
              <a:t>10-12	The Holy Spirit will </a:t>
            </a:r>
            <a:r>
              <a:rPr lang="en-IE" b="1" i="1" u="sng" dirty="0" smtClean="0">
                <a:solidFill>
                  <a:srgbClr val="002060"/>
                </a:solidFill>
              </a:rPr>
              <a:t>teach</a:t>
            </a:r>
            <a:r>
              <a:rPr lang="en-IE" b="1" dirty="0" smtClean="0">
                <a:solidFill>
                  <a:srgbClr val="002060"/>
                </a:solidFill>
              </a:rPr>
              <a:t> you</a:t>
            </a:r>
          </a:p>
          <a:p>
            <a:r>
              <a:rPr lang="en-IE" b="1" dirty="0" smtClean="0">
                <a:solidFill>
                  <a:srgbClr val="002060"/>
                </a:solidFill>
              </a:rPr>
              <a:t>22-34 	Prioritise the Reign of God! (17:21)</a:t>
            </a:r>
          </a:p>
          <a:p>
            <a:pPr marL="0" indent="0">
              <a:buNone/>
            </a:pPr>
            <a:r>
              <a:rPr lang="en-IE" dirty="0" smtClean="0"/>
              <a:t/>
            </a:r>
            <a:br>
              <a:rPr lang="en-IE" dirty="0" smtClean="0"/>
            </a:br>
            <a:r>
              <a:rPr lang="en-IE" dirty="0" smtClean="0"/>
              <a:t>		</a:t>
            </a:r>
          </a:p>
        </p:txBody>
      </p:sp>
    </p:spTree>
    <p:extLst>
      <p:ext uri="{BB962C8B-B14F-4D97-AF65-F5344CB8AC3E}">
        <p14:creationId xmlns:p14="http://schemas.microsoft.com/office/powerpoint/2010/main" val="3483636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Resurrection and Holy Spirit</a:t>
            </a:r>
            <a:endParaRPr lang="en-IE" b="1" dirty="0">
              <a:solidFill>
                <a:srgbClr val="C00000"/>
              </a:solidFill>
            </a:endParaRPr>
          </a:p>
        </p:txBody>
      </p:sp>
      <p:sp>
        <p:nvSpPr>
          <p:cNvPr id="3" name="Content Placeholder 2"/>
          <p:cNvSpPr>
            <a:spLocks noGrp="1"/>
          </p:cNvSpPr>
          <p:nvPr>
            <p:ph idx="1"/>
          </p:nvPr>
        </p:nvSpPr>
        <p:spPr/>
        <p:txBody>
          <a:bodyPr/>
          <a:lstStyle/>
          <a:p>
            <a:r>
              <a:rPr lang="en-IE" b="1" dirty="0" smtClean="0">
                <a:solidFill>
                  <a:srgbClr val="002060"/>
                </a:solidFill>
              </a:rPr>
              <a:t>God’s faithfulness is demonstrated in the Passion/Resurrection</a:t>
            </a:r>
          </a:p>
          <a:p>
            <a:pPr marL="0" indent="0">
              <a:buNone/>
            </a:pPr>
            <a:r>
              <a:rPr lang="en-IE" b="1" dirty="0" smtClean="0">
                <a:solidFill>
                  <a:srgbClr val="002060"/>
                </a:solidFill>
              </a:rPr>
              <a:t> – Emmaus account (24:26-27, 45-49)</a:t>
            </a:r>
          </a:p>
          <a:p>
            <a:r>
              <a:rPr lang="en-IE" b="1" dirty="0" smtClean="0">
                <a:solidFill>
                  <a:srgbClr val="002060"/>
                </a:solidFill>
              </a:rPr>
              <a:t>The Disciples are to witness to these things</a:t>
            </a:r>
          </a:p>
          <a:p>
            <a:r>
              <a:rPr lang="en-IE" b="1" dirty="0" smtClean="0">
                <a:solidFill>
                  <a:srgbClr val="002060"/>
                </a:solidFill>
              </a:rPr>
              <a:t>The Spirit is the consistent thread that is woven throughout the narrative demonstrating that it is all God’s work.</a:t>
            </a:r>
            <a:endParaRPr lang="en-IE" b="1" dirty="0">
              <a:solidFill>
                <a:srgbClr val="002060"/>
              </a:solidFill>
            </a:endParaRPr>
          </a:p>
        </p:txBody>
      </p:sp>
    </p:spTree>
    <p:extLst>
      <p:ext uri="{BB962C8B-B14F-4D97-AF65-F5344CB8AC3E}">
        <p14:creationId xmlns:p14="http://schemas.microsoft.com/office/powerpoint/2010/main" val="87647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rgbClr val="C00000"/>
                </a:solidFill>
              </a:rPr>
              <a:t>The Acts of the Apostles</a:t>
            </a:r>
            <a:endParaRPr lang="en-IE" b="1" dirty="0">
              <a:solidFill>
                <a:srgbClr val="C00000"/>
              </a:solidFill>
            </a:endParaRPr>
          </a:p>
        </p:txBody>
      </p:sp>
      <p:sp>
        <p:nvSpPr>
          <p:cNvPr id="3" name="Content Placeholder 2"/>
          <p:cNvSpPr>
            <a:spLocks noGrp="1"/>
          </p:cNvSpPr>
          <p:nvPr>
            <p:ph sz="half" idx="1"/>
          </p:nvPr>
        </p:nvSpPr>
        <p:spPr/>
        <p:txBody>
          <a:bodyPr>
            <a:normAutofit/>
          </a:bodyPr>
          <a:lstStyle/>
          <a:p>
            <a:pPr marL="0" indent="0">
              <a:buNone/>
            </a:pPr>
            <a:r>
              <a:rPr lang="en-IE" b="1" dirty="0" smtClean="0">
                <a:solidFill>
                  <a:srgbClr val="002060"/>
                </a:solidFill>
              </a:rPr>
              <a:t>INTRODUCTION</a:t>
            </a:r>
            <a:br>
              <a:rPr lang="en-IE" b="1" dirty="0" smtClean="0">
                <a:solidFill>
                  <a:srgbClr val="002060"/>
                </a:solidFill>
              </a:rPr>
            </a:br>
            <a:r>
              <a:rPr lang="en-IE" b="1" dirty="0" smtClean="0">
                <a:solidFill>
                  <a:srgbClr val="002060"/>
                </a:solidFill>
              </a:rPr>
              <a:t>Acts 1:1-2:47 </a:t>
            </a:r>
            <a:br>
              <a:rPr lang="en-IE" b="1" dirty="0" smtClean="0">
                <a:solidFill>
                  <a:srgbClr val="002060"/>
                </a:solidFill>
              </a:rPr>
            </a:br>
            <a:r>
              <a:rPr lang="en-IE" b="1" dirty="0" smtClean="0">
                <a:solidFill>
                  <a:srgbClr val="002060"/>
                </a:solidFill>
              </a:rPr>
              <a:t>Transition from the time of Jesus to the time of the Church: Pentecost and the Gift of the Spirit. </a:t>
            </a:r>
            <a:br>
              <a:rPr lang="en-IE" b="1" dirty="0" smtClean="0">
                <a:solidFill>
                  <a:srgbClr val="002060"/>
                </a:solidFill>
              </a:rPr>
            </a:br>
            <a:r>
              <a:rPr lang="en-IE" b="1" dirty="0" smtClean="0">
                <a:solidFill>
                  <a:srgbClr val="002060"/>
                </a:solidFill>
              </a:rPr>
              <a:t/>
            </a:r>
            <a:br>
              <a:rPr lang="en-IE" b="1" dirty="0" smtClean="0">
                <a:solidFill>
                  <a:srgbClr val="002060"/>
                </a:solidFill>
              </a:rPr>
            </a:br>
            <a:r>
              <a:rPr lang="en-IE" b="1" dirty="0" smtClean="0">
                <a:solidFill>
                  <a:srgbClr val="002060"/>
                </a:solidFill>
              </a:rPr>
              <a:t>Narrative rooted in Jewish tradition and symbolism</a:t>
            </a:r>
            <a:r>
              <a:rPr lang="en-IE" dirty="0" smtClean="0"/>
              <a:t>.</a:t>
            </a:r>
          </a:p>
          <a:p>
            <a:pPr marL="0" indent="0">
              <a:buNone/>
            </a:pPr>
            <a:endParaRPr lang="en-IE" dirty="0" smtClean="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8827" y="1556792"/>
            <a:ext cx="337537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95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Structure of Acts</a:t>
            </a:r>
            <a:endParaRPr lang="en-IE" b="1" dirty="0">
              <a:solidFill>
                <a:srgbClr val="C00000"/>
              </a:solidFill>
            </a:endParaRPr>
          </a:p>
        </p:txBody>
      </p:sp>
      <p:sp>
        <p:nvSpPr>
          <p:cNvPr id="3" name="Content Placeholder 2"/>
          <p:cNvSpPr>
            <a:spLocks noGrp="1"/>
          </p:cNvSpPr>
          <p:nvPr>
            <p:ph idx="1"/>
          </p:nvPr>
        </p:nvSpPr>
        <p:spPr>
          <a:xfrm>
            <a:off x="457200" y="1600200"/>
            <a:ext cx="5554960" cy="4525963"/>
          </a:xfrm>
        </p:spPr>
        <p:txBody>
          <a:bodyPr>
            <a:normAutofit/>
          </a:bodyPr>
          <a:lstStyle/>
          <a:p>
            <a:r>
              <a:rPr lang="en-IE" b="1" dirty="0">
                <a:solidFill>
                  <a:srgbClr val="002060"/>
                </a:solidFill>
              </a:rPr>
              <a:t>Part I </a:t>
            </a:r>
            <a:r>
              <a:rPr lang="en-IE" b="1" dirty="0" smtClean="0">
                <a:solidFill>
                  <a:srgbClr val="002060"/>
                </a:solidFill>
              </a:rPr>
              <a:t>	Acts </a:t>
            </a:r>
            <a:r>
              <a:rPr lang="en-IE" b="1" dirty="0">
                <a:solidFill>
                  <a:srgbClr val="002060"/>
                </a:solidFill>
              </a:rPr>
              <a:t>3:1-15:35</a:t>
            </a:r>
            <a:r>
              <a:rPr lang="en-IE" dirty="0"/>
              <a:t/>
            </a:r>
            <a:br>
              <a:rPr lang="en-IE" dirty="0"/>
            </a:br>
            <a:r>
              <a:rPr lang="en-IE" dirty="0" smtClean="0">
                <a:solidFill>
                  <a:srgbClr val="002060"/>
                </a:solidFill>
              </a:rPr>
              <a:t>Preparation 	3:1-9:43</a:t>
            </a:r>
            <a:r>
              <a:rPr lang="en-IE" dirty="0">
                <a:solidFill>
                  <a:srgbClr val="002060"/>
                </a:solidFill>
              </a:rPr>
              <a:t/>
            </a:r>
            <a:br>
              <a:rPr lang="en-IE" dirty="0">
                <a:solidFill>
                  <a:srgbClr val="002060"/>
                </a:solidFill>
              </a:rPr>
            </a:br>
            <a:r>
              <a:rPr lang="en-IE" dirty="0" smtClean="0">
                <a:solidFill>
                  <a:srgbClr val="002060"/>
                </a:solidFill>
              </a:rPr>
              <a:t>Climatic </a:t>
            </a:r>
            <a:r>
              <a:rPr lang="en-IE" dirty="0">
                <a:solidFill>
                  <a:srgbClr val="002060"/>
                </a:solidFill>
              </a:rPr>
              <a:t>Event </a:t>
            </a:r>
            <a:r>
              <a:rPr lang="en-IE" dirty="0" smtClean="0">
                <a:solidFill>
                  <a:srgbClr val="002060"/>
                </a:solidFill>
              </a:rPr>
              <a:t>10:1-11:18</a:t>
            </a:r>
            <a:r>
              <a:rPr lang="en-IE" dirty="0">
                <a:solidFill>
                  <a:srgbClr val="002060"/>
                </a:solidFill>
              </a:rPr>
              <a:t/>
            </a:r>
            <a:br>
              <a:rPr lang="en-IE" dirty="0">
                <a:solidFill>
                  <a:srgbClr val="002060"/>
                </a:solidFill>
              </a:rPr>
            </a:br>
            <a:r>
              <a:rPr lang="en-IE" dirty="0" smtClean="0">
                <a:solidFill>
                  <a:srgbClr val="002060"/>
                </a:solidFill>
              </a:rPr>
              <a:t>Denouement 	11:19-15:35</a:t>
            </a:r>
          </a:p>
          <a:p>
            <a:r>
              <a:rPr lang="en-IE" b="1" dirty="0" smtClean="0">
                <a:solidFill>
                  <a:srgbClr val="002060"/>
                </a:solidFill>
              </a:rPr>
              <a:t>Part II	Acts 15:36 – 28:31</a:t>
            </a:r>
            <a:r>
              <a:rPr lang="en-IE" dirty="0" smtClean="0"/>
              <a:t/>
            </a:r>
            <a:br>
              <a:rPr lang="en-IE" dirty="0" smtClean="0"/>
            </a:br>
            <a:r>
              <a:rPr lang="en-IE" dirty="0" smtClean="0">
                <a:solidFill>
                  <a:srgbClr val="002060"/>
                </a:solidFill>
              </a:rPr>
              <a:t>Preparation 	15:36-25:37</a:t>
            </a:r>
            <a:br>
              <a:rPr lang="en-IE" dirty="0" smtClean="0">
                <a:solidFill>
                  <a:srgbClr val="002060"/>
                </a:solidFill>
              </a:rPr>
            </a:br>
            <a:r>
              <a:rPr lang="en-IE" dirty="0" smtClean="0">
                <a:solidFill>
                  <a:srgbClr val="002060"/>
                </a:solidFill>
              </a:rPr>
              <a:t>Climactic Event 26:1-32</a:t>
            </a:r>
            <a:br>
              <a:rPr lang="en-IE" dirty="0" smtClean="0">
                <a:solidFill>
                  <a:srgbClr val="002060"/>
                </a:solidFill>
              </a:rPr>
            </a:br>
            <a:r>
              <a:rPr lang="en-IE" dirty="0" smtClean="0">
                <a:solidFill>
                  <a:srgbClr val="002060"/>
                </a:solidFill>
              </a:rPr>
              <a:t>Denouement 	27:1-28:31 </a:t>
            </a:r>
            <a:endParaRPr lang="en-IE" dirty="0">
              <a:solidFill>
                <a:srgbClr val="002060"/>
              </a:solidFill>
            </a:endParaRP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640" y="2204864"/>
            <a:ext cx="305151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smtClean="0">
                <a:solidFill>
                  <a:srgbClr val="C00000"/>
                </a:solidFill>
              </a:rPr>
              <a:t>The Gospel of Luke</a:t>
            </a:r>
            <a:endParaRPr lang="en-IE" sz="5400" b="1" dirty="0">
              <a:solidFill>
                <a:srgbClr val="C00000"/>
              </a:solidFill>
            </a:endParaRPr>
          </a:p>
        </p:txBody>
      </p:sp>
      <p:sp>
        <p:nvSpPr>
          <p:cNvPr id="5" name="Content Placeholder 4"/>
          <p:cNvSpPr>
            <a:spLocks noGrp="1"/>
          </p:cNvSpPr>
          <p:nvPr>
            <p:ph idx="1"/>
          </p:nvPr>
        </p:nvSpPr>
        <p:spPr/>
        <p:txBody>
          <a:bodyPr>
            <a:normAutofit/>
          </a:bodyPr>
          <a:lstStyle/>
          <a:p>
            <a:r>
              <a:rPr lang="en-IE" b="1" dirty="0" smtClean="0">
                <a:solidFill>
                  <a:srgbClr val="002060"/>
                </a:solidFill>
              </a:rPr>
              <a:t>What is a Gospel?</a:t>
            </a:r>
            <a:br>
              <a:rPr lang="en-IE" b="1" dirty="0" smtClean="0">
                <a:solidFill>
                  <a:srgbClr val="002060"/>
                </a:solidFill>
              </a:rPr>
            </a:br>
            <a:endParaRPr lang="en-IE" b="1" dirty="0" smtClean="0">
              <a:solidFill>
                <a:srgbClr val="002060"/>
              </a:solidFill>
            </a:endParaRPr>
          </a:p>
          <a:p>
            <a:r>
              <a:rPr lang="en-IE" b="1" dirty="0">
                <a:solidFill>
                  <a:srgbClr val="002060"/>
                </a:solidFill>
              </a:rPr>
              <a:t>A</a:t>
            </a:r>
            <a:r>
              <a:rPr lang="en-IE" b="1" dirty="0" smtClean="0">
                <a:solidFill>
                  <a:srgbClr val="002060"/>
                </a:solidFill>
              </a:rPr>
              <a:t> term to explain the message of Jesus – </a:t>
            </a:r>
            <a:r>
              <a:rPr lang="en-IE" b="1" i="1" dirty="0" err="1" smtClean="0">
                <a:solidFill>
                  <a:srgbClr val="002060"/>
                </a:solidFill>
              </a:rPr>
              <a:t>euangelion</a:t>
            </a:r>
            <a:r>
              <a:rPr lang="en-IE" b="1" dirty="0" smtClean="0">
                <a:solidFill>
                  <a:srgbClr val="002060"/>
                </a:solidFill>
              </a:rPr>
              <a:t> - a </a:t>
            </a:r>
            <a:r>
              <a:rPr lang="en-IE" b="1" dirty="0">
                <a:solidFill>
                  <a:srgbClr val="002060"/>
                </a:solidFill>
              </a:rPr>
              <a:t>G</a:t>
            </a:r>
            <a:r>
              <a:rPr lang="en-IE" b="1" dirty="0" smtClean="0">
                <a:solidFill>
                  <a:srgbClr val="002060"/>
                </a:solidFill>
              </a:rPr>
              <a:t>reek word meaning Good News (Mk 1:14, Acts 15:7, Rom 1:1)</a:t>
            </a:r>
            <a:br>
              <a:rPr lang="en-IE" b="1" dirty="0" smtClean="0">
                <a:solidFill>
                  <a:srgbClr val="002060"/>
                </a:solidFill>
              </a:rPr>
            </a:br>
            <a:endParaRPr lang="en-IE" b="1" dirty="0" smtClean="0">
              <a:solidFill>
                <a:srgbClr val="002060"/>
              </a:solidFill>
            </a:endParaRPr>
          </a:p>
          <a:p>
            <a:r>
              <a:rPr lang="en-IE" b="1" dirty="0" smtClean="0">
                <a:solidFill>
                  <a:srgbClr val="002060"/>
                </a:solidFill>
              </a:rPr>
              <a:t>Later a technical term to refer to  written accounts of the life of Jesus.</a:t>
            </a:r>
          </a:p>
          <a:p>
            <a:endParaRPr lang="en-IE" dirty="0"/>
          </a:p>
        </p:txBody>
      </p:sp>
    </p:spTree>
    <p:extLst>
      <p:ext uri="{BB962C8B-B14F-4D97-AF65-F5344CB8AC3E}">
        <p14:creationId xmlns:p14="http://schemas.microsoft.com/office/powerpoint/2010/main" val="3251445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The Holy Spirit in Acts</a:t>
            </a:r>
            <a:endParaRPr lang="en-IE" b="1" dirty="0">
              <a:solidFill>
                <a:srgbClr val="C00000"/>
              </a:solidFill>
            </a:endParaRPr>
          </a:p>
        </p:txBody>
      </p:sp>
      <p:sp>
        <p:nvSpPr>
          <p:cNvPr id="3" name="Content Placeholder 2"/>
          <p:cNvSpPr>
            <a:spLocks noGrp="1"/>
          </p:cNvSpPr>
          <p:nvPr>
            <p:ph idx="1"/>
          </p:nvPr>
        </p:nvSpPr>
        <p:spPr/>
        <p:txBody>
          <a:bodyPr/>
          <a:lstStyle/>
          <a:p>
            <a:pPr marL="0" indent="0">
              <a:buNone/>
            </a:pPr>
            <a:r>
              <a:rPr lang="en-IE" b="1" dirty="0" smtClean="0">
                <a:solidFill>
                  <a:srgbClr val="002060"/>
                </a:solidFill>
              </a:rPr>
              <a:t>Pentecost</a:t>
            </a:r>
            <a:r>
              <a:rPr lang="en-IE" dirty="0" smtClean="0"/>
              <a:t> </a:t>
            </a:r>
            <a:br>
              <a:rPr lang="en-IE" dirty="0" smtClean="0"/>
            </a:br>
            <a:r>
              <a:rPr lang="en-IE" dirty="0" smtClean="0"/>
              <a:t> </a:t>
            </a:r>
            <a:r>
              <a:rPr lang="en-IE" b="1" dirty="0" smtClean="0">
                <a:solidFill>
                  <a:srgbClr val="002060"/>
                </a:solidFill>
              </a:rPr>
              <a:t>Jewish festival 50 days after Passover</a:t>
            </a:r>
            <a:br>
              <a:rPr lang="en-IE" b="1" dirty="0" smtClean="0">
                <a:solidFill>
                  <a:srgbClr val="002060"/>
                </a:solidFill>
              </a:rPr>
            </a:br>
            <a:r>
              <a:rPr lang="en-IE" b="1" dirty="0" smtClean="0">
                <a:solidFill>
                  <a:srgbClr val="002060"/>
                </a:solidFill>
              </a:rPr>
              <a:t>Recalling the Gift of the Torah and the Covenant on Mt Sinai (Exodus 24)</a:t>
            </a:r>
          </a:p>
          <a:p>
            <a:pPr marL="0" indent="0">
              <a:buNone/>
            </a:pPr>
            <a:endParaRPr lang="en-IE" b="1" dirty="0">
              <a:solidFill>
                <a:srgbClr val="002060"/>
              </a:solidFill>
            </a:endParaRPr>
          </a:p>
          <a:p>
            <a:pPr marL="0" indent="0">
              <a:buNone/>
            </a:pPr>
            <a:r>
              <a:rPr lang="en-IE" b="1" dirty="0" smtClean="0">
                <a:solidFill>
                  <a:srgbClr val="002060"/>
                </a:solidFill>
              </a:rPr>
              <a:t>Luke uses this backdrop to reflect the Easter experience of the early Church: </a:t>
            </a:r>
            <a:br>
              <a:rPr lang="en-IE" b="1" dirty="0" smtClean="0">
                <a:solidFill>
                  <a:srgbClr val="002060"/>
                </a:solidFill>
              </a:rPr>
            </a:br>
            <a:r>
              <a:rPr lang="en-IE" b="1" dirty="0" smtClean="0">
                <a:solidFill>
                  <a:srgbClr val="002060"/>
                </a:solidFill>
              </a:rPr>
              <a:t>compare Matt 28:20 / </a:t>
            </a:r>
            <a:r>
              <a:rPr lang="en-IE" b="1" dirty="0" err="1" smtClean="0">
                <a:solidFill>
                  <a:srgbClr val="002060"/>
                </a:solidFill>
              </a:rPr>
              <a:t>Jn</a:t>
            </a:r>
            <a:r>
              <a:rPr lang="en-IE" b="1" dirty="0" smtClean="0">
                <a:solidFill>
                  <a:srgbClr val="002060"/>
                </a:solidFill>
              </a:rPr>
              <a:t> 20:21-22</a:t>
            </a:r>
            <a:endParaRPr lang="en-IE" b="1" dirty="0">
              <a:solidFill>
                <a:srgbClr val="002060"/>
              </a:solidFill>
            </a:endParaRPr>
          </a:p>
        </p:txBody>
      </p:sp>
    </p:spTree>
    <p:extLst>
      <p:ext uri="{BB962C8B-B14F-4D97-AF65-F5344CB8AC3E}">
        <p14:creationId xmlns:p14="http://schemas.microsoft.com/office/powerpoint/2010/main" val="913718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C00000"/>
                </a:solidFill>
              </a:rPr>
              <a:t>Key Texts</a:t>
            </a:r>
            <a:endParaRPr lang="en-IE" b="1" dirty="0">
              <a:solidFill>
                <a:srgbClr val="C00000"/>
              </a:solidFill>
            </a:endParaRPr>
          </a:p>
        </p:txBody>
      </p:sp>
      <p:sp>
        <p:nvSpPr>
          <p:cNvPr id="3" name="Content Placeholder 2"/>
          <p:cNvSpPr>
            <a:spLocks noGrp="1"/>
          </p:cNvSpPr>
          <p:nvPr>
            <p:ph idx="1"/>
          </p:nvPr>
        </p:nvSpPr>
        <p:spPr/>
        <p:txBody>
          <a:bodyPr/>
          <a:lstStyle/>
          <a:p>
            <a:r>
              <a:rPr lang="en-IE" b="1" dirty="0" smtClean="0">
                <a:solidFill>
                  <a:srgbClr val="002060"/>
                </a:solidFill>
              </a:rPr>
              <a:t>Acts 1:2,5,8,16	Transition</a:t>
            </a:r>
            <a:br>
              <a:rPr lang="en-IE" b="1" dirty="0" smtClean="0">
                <a:solidFill>
                  <a:srgbClr val="002060"/>
                </a:solidFill>
              </a:rPr>
            </a:br>
            <a:endParaRPr lang="en-IE" b="1" dirty="0" smtClean="0">
              <a:solidFill>
                <a:srgbClr val="002060"/>
              </a:solidFill>
            </a:endParaRPr>
          </a:p>
          <a:p>
            <a:r>
              <a:rPr lang="en-IE" b="1" dirty="0" smtClean="0">
                <a:solidFill>
                  <a:srgbClr val="002060"/>
                </a:solidFill>
              </a:rPr>
              <a:t>Acts 2:4,33,38		Pentecost</a:t>
            </a:r>
          </a:p>
          <a:p>
            <a:r>
              <a:rPr lang="en-IE" b="1" dirty="0" smtClean="0">
                <a:solidFill>
                  <a:srgbClr val="002060"/>
                </a:solidFill>
              </a:rPr>
              <a:t>Acts 4:8.25,31		Persecution</a:t>
            </a:r>
          </a:p>
          <a:p>
            <a:r>
              <a:rPr lang="en-IE" b="1" dirty="0" smtClean="0">
                <a:solidFill>
                  <a:srgbClr val="002060"/>
                </a:solidFill>
              </a:rPr>
              <a:t>Acts 8:17 		God’s Spirit</a:t>
            </a:r>
          </a:p>
          <a:p>
            <a:r>
              <a:rPr lang="en-IE" b="1" dirty="0" smtClean="0">
                <a:solidFill>
                  <a:srgbClr val="002060"/>
                </a:solidFill>
              </a:rPr>
              <a:t>Acts 10: 38,44,45,47 Given to the Gentiles</a:t>
            </a:r>
            <a:br>
              <a:rPr lang="en-IE" b="1" dirty="0" smtClean="0">
                <a:solidFill>
                  <a:srgbClr val="002060"/>
                </a:solidFill>
              </a:rPr>
            </a:br>
            <a:r>
              <a:rPr lang="en-IE" b="1" dirty="0" smtClean="0">
                <a:solidFill>
                  <a:srgbClr val="002060"/>
                </a:solidFill>
              </a:rPr>
              <a:t>Acts 11:15-16			(Repeated!!)</a:t>
            </a:r>
            <a:endParaRPr lang="en-IE"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44824"/>
            <a:ext cx="213957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607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rgbClr val="C00000"/>
                </a:solidFill>
              </a:rPr>
              <a:t>In Luke – Acts</a:t>
            </a:r>
            <a:endParaRPr lang="en-IE" sz="54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IE" b="1" dirty="0" smtClean="0">
                <a:solidFill>
                  <a:srgbClr val="002060"/>
                </a:solidFill>
              </a:rPr>
              <a:t>The Holy Spirit is the Spirit of God as spoken about, experienced and promised in the OT.</a:t>
            </a:r>
          </a:p>
          <a:p>
            <a:r>
              <a:rPr lang="en-IE" b="1" dirty="0" smtClean="0">
                <a:solidFill>
                  <a:srgbClr val="002060"/>
                </a:solidFill>
              </a:rPr>
              <a:t>The Spirit is the power of God effective in the world to bring about the transformation that is the Reign of God</a:t>
            </a:r>
          </a:p>
          <a:p>
            <a:r>
              <a:rPr lang="en-IE" b="1" dirty="0" smtClean="0">
                <a:solidFill>
                  <a:srgbClr val="002060"/>
                </a:solidFill>
              </a:rPr>
              <a:t>It is present in the Church and in the Word guiding and directing the community</a:t>
            </a:r>
          </a:p>
          <a:p>
            <a:r>
              <a:rPr lang="en-IE" b="1" dirty="0" smtClean="0">
                <a:solidFill>
                  <a:srgbClr val="002060"/>
                </a:solidFill>
              </a:rPr>
              <a:t>It is not the Church’s gift to give! </a:t>
            </a:r>
          </a:p>
          <a:p>
            <a:pPr marL="0" indent="0">
              <a:buNone/>
            </a:pPr>
            <a:r>
              <a:rPr lang="en-IE" dirty="0" smtClean="0"/>
              <a:t> </a:t>
            </a:r>
            <a:endParaRPr lang="en-IE" dirty="0"/>
          </a:p>
        </p:txBody>
      </p:sp>
    </p:spTree>
    <p:extLst>
      <p:ext uri="{BB962C8B-B14F-4D97-AF65-F5344CB8AC3E}">
        <p14:creationId xmlns:p14="http://schemas.microsoft.com/office/powerpoint/2010/main" val="3774037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smtClean="0">
                <a:solidFill>
                  <a:srgbClr val="C00000"/>
                </a:solidFill>
              </a:rPr>
              <a:t>In John</a:t>
            </a:r>
            <a:endParaRPr lang="en-IE" sz="6000" b="1" dirty="0">
              <a:solidFill>
                <a:srgbClr val="C00000"/>
              </a:solidFill>
            </a:endParaRPr>
          </a:p>
        </p:txBody>
      </p:sp>
      <p:sp>
        <p:nvSpPr>
          <p:cNvPr id="3" name="Content Placeholder 2"/>
          <p:cNvSpPr>
            <a:spLocks noGrp="1"/>
          </p:cNvSpPr>
          <p:nvPr>
            <p:ph sz="half" idx="1"/>
          </p:nvPr>
        </p:nvSpPr>
        <p:spPr/>
        <p:txBody>
          <a:bodyPr>
            <a:normAutofit fontScale="92500" lnSpcReduction="20000"/>
          </a:bodyPr>
          <a:lstStyle/>
          <a:p>
            <a:r>
              <a:rPr lang="en-IE" b="1" dirty="0" err="1" smtClean="0">
                <a:solidFill>
                  <a:srgbClr val="002060"/>
                </a:solidFill>
              </a:rPr>
              <a:t>Jn</a:t>
            </a:r>
            <a:r>
              <a:rPr lang="en-IE" b="1" dirty="0" smtClean="0">
                <a:solidFill>
                  <a:srgbClr val="002060"/>
                </a:solidFill>
              </a:rPr>
              <a:t> 1:32-33 – Remains on Jesus</a:t>
            </a:r>
          </a:p>
          <a:p>
            <a:r>
              <a:rPr lang="en-IE" b="1" dirty="0" err="1" smtClean="0">
                <a:solidFill>
                  <a:srgbClr val="002060"/>
                </a:solidFill>
              </a:rPr>
              <a:t>Jn</a:t>
            </a:r>
            <a:r>
              <a:rPr lang="en-IE" b="1" dirty="0" smtClean="0">
                <a:solidFill>
                  <a:srgbClr val="002060"/>
                </a:solidFill>
              </a:rPr>
              <a:t> 7:37 – Flows from the believer’s heart</a:t>
            </a:r>
          </a:p>
          <a:p>
            <a:r>
              <a:rPr lang="en-IE" b="1" dirty="0" err="1" smtClean="0">
                <a:solidFill>
                  <a:srgbClr val="002060"/>
                </a:solidFill>
              </a:rPr>
              <a:t>Jn</a:t>
            </a:r>
            <a:r>
              <a:rPr lang="en-IE" b="1" dirty="0" smtClean="0">
                <a:solidFill>
                  <a:srgbClr val="002060"/>
                </a:solidFill>
              </a:rPr>
              <a:t> 14:16 – Consoler / Advocate </a:t>
            </a:r>
          </a:p>
          <a:p>
            <a:r>
              <a:rPr lang="en-IE" b="1" dirty="0" err="1" smtClean="0">
                <a:solidFill>
                  <a:srgbClr val="002060"/>
                </a:solidFill>
              </a:rPr>
              <a:t>Jn</a:t>
            </a:r>
            <a:r>
              <a:rPr lang="en-IE" b="1" dirty="0" smtClean="0">
                <a:solidFill>
                  <a:srgbClr val="002060"/>
                </a:solidFill>
              </a:rPr>
              <a:t> 14:25 – Advocate /Teacher/ Source of Peace</a:t>
            </a:r>
          </a:p>
          <a:p>
            <a:r>
              <a:rPr lang="en-IE" b="1" dirty="0" err="1" smtClean="0">
                <a:solidFill>
                  <a:srgbClr val="002060"/>
                </a:solidFill>
              </a:rPr>
              <a:t>Jn</a:t>
            </a:r>
            <a:r>
              <a:rPr lang="en-IE" b="1" dirty="0" smtClean="0">
                <a:solidFill>
                  <a:srgbClr val="002060"/>
                </a:solidFill>
              </a:rPr>
              <a:t> 16:7-15 – Advocate /Spirit of Truth</a:t>
            </a:r>
          </a:p>
          <a:p>
            <a:r>
              <a:rPr lang="en-IE" b="1" dirty="0" err="1" smtClean="0">
                <a:solidFill>
                  <a:srgbClr val="002060"/>
                </a:solidFill>
              </a:rPr>
              <a:t>Jn</a:t>
            </a:r>
            <a:r>
              <a:rPr lang="en-IE" b="1" dirty="0" smtClean="0">
                <a:solidFill>
                  <a:srgbClr val="002060"/>
                </a:solidFill>
              </a:rPr>
              <a:t> 20:21-22 – Easter Gift</a:t>
            </a:r>
          </a:p>
          <a:p>
            <a:endParaRPr lang="en-IE"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060848"/>
            <a:ext cx="4138378" cy="276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42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GB" altLang="en-US" sz="4800" b="1" u="sng" dirty="0">
                <a:solidFill>
                  <a:srgbClr val="FF0000"/>
                </a:solidFill>
              </a:rPr>
              <a:t>The Gospel : a </a:t>
            </a:r>
            <a:r>
              <a:rPr lang="en-GB" altLang="en-US" sz="4800" b="1" u="sng" dirty="0" smtClean="0">
                <a:solidFill>
                  <a:srgbClr val="FF0000"/>
                </a:solidFill>
              </a:rPr>
              <a:t>“Bios</a:t>
            </a:r>
            <a:r>
              <a:rPr lang="en-GB" altLang="en-US" sz="4800" b="1" u="sng" dirty="0">
                <a:solidFill>
                  <a:srgbClr val="FF0000"/>
                </a:solidFill>
              </a:rPr>
              <a:t>”</a:t>
            </a:r>
          </a:p>
        </p:txBody>
      </p:sp>
      <p:sp>
        <p:nvSpPr>
          <p:cNvPr id="6147" name="Rectangle 3"/>
          <p:cNvSpPr>
            <a:spLocks noGrp="1" noChangeArrowheads="1"/>
          </p:cNvSpPr>
          <p:nvPr>
            <p:ph type="body" idx="1"/>
          </p:nvPr>
        </p:nvSpPr>
        <p:spPr/>
        <p:txBody>
          <a:bodyPr>
            <a:normAutofit/>
          </a:bodyPr>
          <a:lstStyle/>
          <a:p>
            <a:pPr>
              <a:buFontTx/>
              <a:buNone/>
            </a:pPr>
            <a:r>
              <a:rPr lang="en-GB" altLang="en-US" sz="3200" b="1" dirty="0">
                <a:solidFill>
                  <a:srgbClr val="002060"/>
                </a:solidFill>
              </a:rPr>
              <a:t>The ancient audience expected a </a:t>
            </a:r>
            <a:r>
              <a:rPr lang="en-GB" altLang="en-US" sz="3200" b="1" u="sng" dirty="0" smtClean="0">
                <a:solidFill>
                  <a:srgbClr val="002060"/>
                </a:solidFill>
              </a:rPr>
              <a:t>bios:</a:t>
            </a:r>
            <a:endParaRPr lang="en-GB" altLang="en-US" sz="3200" b="1" u="sng" dirty="0">
              <a:solidFill>
                <a:srgbClr val="002060"/>
              </a:solidFill>
            </a:endParaRPr>
          </a:p>
          <a:p>
            <a:r>
              <a:rPr lang="en-GB" altLang="en-US" sz="3200" b="1" dirty="0">
                <a:solidFill>
                  <a:srgbClr val="002060"/>
                </a:solidFill>
              </a:rPr>
              <a:t>To present the figure’s life and teaching as a possible model for its own living.</a:t>
            </a:r>
          </a:p>
          <a:p>
            <a:r>
              <a:rPr lang="en-GB" altLang="en-US" sz="3200" b="1" dirty="0">
                <a:solidFill>
                  <a:srgbClr val="002060"/>
                </a:solidFill>
              </a:rPr>
              <a:t>To legitimate or discredit important community values and practices.</a:t>
            </a:r>
          </a:p>
          <a:p>
            <a:r>
              <a:rPr lang="en-GB" altLang="en-US" sz="3200" b="1" dirty="0">
                <a:solidFill>
                  <a:srgbClr val="002060"/>
                </a:solidFill>
              </a:rPr>
              <a:t>To shape the identity and guide the audience’s way of life.</a:t>
            </a:r>
          </a:p>
        </p:txBody>
      </p:sp>
    </p:spTree>
    <p:extLst>
      <p:ext uri="{BB962C8B-B14F-4D97-AF65-F5344CB8AC3E}">
        <p14:creationId xmlns:p14="http://schemas.microsoft.com/office/powerpoint/2010/main" val="719222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Effect transition="in" filter="fade">
                                      <p:cBhvr>
                                        <p:cTn id="14" dur="1000"/>
                                        <p:tgtEl>
                                          <p:spTgt spid="6147">
                                            <p:txEl>
                                              <p:pRg st="2" end="2"/>
                                            </p:txEl>
                                          </p:spTgt>
                                        </p:tgtEl>
                                      </p:cBhvr>
                                    </p:animEffect>
                                    <p:anim calcmode="lin" valueType="num">
                                      <p:cBhvr>
                                        <p:cTn id="1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fade">
                                      <p:cBhvr>
                                        <p:cTn id="21" dur="1000"/>
                                        <p:tgtEl>
                                          <p:spTgt spid="6147">
                                            <p:txEl>
                                              <p:pRg st="3" end="3"/>
                                            </p:txEl>
                                          </p:spTgt>
                                        </p:tgtEl>
                                      </p:cBhvr>
                                    </p:animEffect>
                                    <p:anim calcmode="lin" valueType="num">
                                      <p:cBhvr>
                                        <p:cTn id="22"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The Sources of the Gospels</a:t>
            </a:r>
            <a:endParaRPr lang="en-GB" b="1" dirty="0">
              <a:solidFill>
                <a:srgbClr val="FF0000"/>
              </a:solidFill>
            </a:endParaRPr>
          </a:p>
        </p:txBody>
      </p:sp>
      <p:sp>
        <p:nvSpPr>
          <p:cNvPr id="3" name="Content Placeholder 2"/>
          <p:cNvSpPr>
            <a:spLocks noGrp="1"/>
          </p:cNvSpPr>
          <p:nvPr>
            <p:ph idx="1"/>
          </p:nvPr>
        </p:nvSpPr>
        <p:spPr>
          <a:xfrm>
            <a:off x="628651" y="1548245"/>
            <a:ext cx="5023469" cy="4628718"/>
          </a:xfrm>
        </p:spPr>
        <p:txBody>
          <a:bodyPr>
            <a:noAutofit/>
          </a:bodyPr>
          <a:lstStyle/>
          <a:p>
            <a:r>
              <a:rPr lang="en-GB" sz="2800" b="1" dirty="0" smtClean="0">
                <a:solidFill>
                  <a:srgbClr val="002060"/>
                </a:solidFill>
              </a:rPr>
              <a:t>Individual Memory – doubtless an influence but does not account for the texts of the gospels as we have them.</a:t>
            </a:r>
          </a:p>
          <a:p>
            <a:r>
              <a:rPr lang="en-GB" sz="2800" b="1" dirty="0" smtClean="0">
                <a:solidFill>
                  <a:srgbClr val="002060"/>
                </a:solidFill>
              </a:rPr>
              <a:t>Community tradition: the link between Jesus and the Gospels is the Christian community that collected, preserved and interpreted these materials as the expression of a vibrant faith. </a:t>
            </a:r>
            <a:endParaRPr lang="en-GB" sz="28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3" y="1451263"/>
            <a:ext cx="2822092" cy="41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51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Types of material from and about Jesus</a:t>
            </a: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sz="3200" b="1" dirty="0" smtClean="0">
                <a:solidFill>
                  <a:srgbClr val="002060"/>
                </a:solidFill>
              </a:rPr>
              <a:t>Individual stories and sayings circulated as separate units and where then combined  in various ways in the process of tradition and redaction  - like stringing beads!</a:t>
            </a:r>
          </a:p>
          <a:p>
            <a:r>
              <a:rPr lang="en-GB" sz="3200" b="1" dirty="0" smtClean="0">
                <a:solidFill>
                  <a:srgbClr val="002060"/>
                </a:solidFill>
              </a:rPr>
              <a:t>Narrative traditions</a:t>
            </a:r>
            <a:br>
              <a:rPr lang="en-GB" sz="3200" b="1" dirty="0" smtClean="0">
                <a:solidFill>
                  <a:srgbClr val="002060"/>
                </a:solidFill>
              </a:rPr>
            </a:br>
            <a:r>
              <a:rPr lang="en-GB" sz="3200" b="1" dirty="0" smtClean="0">
                <a:solidFill>
                  <a:srgbClr val="002060"/>
                </a:solidFill>
              </a:rPr>
              <a:t>Miracle stories, </a:t>
            </a:r>
            <a:br>
              <a:rPr lang="en-GB" sz="3200" b="1" dirty="0" smtClean="0">
                <a:solidFill>
                  <a:srgbClr val="002060"/>
                </a:solidFill>
              </a:rPr>
            </a:br>
            <a:r>
              <a:rPr lang="en-GB" sz="3200" b="1" dirty="0" smtClean="0">
                <a:solidFill>
                  <a:srgbClr val="002060"/>
                </a:solidFill>
              </a:rPr>
              <a:t>Historical stories, </a:t>
            </a:r>
            <a:br>
              <a:rPr lang="en-GB" sz="3200" b="1" dirty="0" smtClean="0">
                <a:solidFill>
                  <a:srgbClr val="002060"/>
                </a:solidFill>
              </a:rPr>
            </a:br>
            <a:r>
              <a:rPr lang="en-GB" sz="3200" b="1" dirty="0" smtClean="0">
                <a:solidFill>
                  <a:srgbClr val="002060"/>
                </a:solidFill>
              </a:rPr>
              <a:t>Sayings, </a:t>
            </a:r>
            <a:br>
              <a:rPr lang="en-GB" sz="3200" b="1" dirty="0" smtClean="0">
                <a:solidFill>
                  <a:srgbClr val="002060"/>
                </a:solidFill>
              </a:rPr>
            </a:br>
            <a:r>
              <a:rPr lang="en-GB" sz="3200" b="1" dirty="0" smtClean="0">
                <a:solidFill>
                  <a:srgbClr val="002060"/>
                </a:solidFill>
              </a:rPr>
              <a:t>Parables</a:t>
            </a:r>
            <a:r>
              <a:rPr lang="en-GB" sz="3200" b="1" dirty="0" smtClean="0">
                <a:solidFill>
                  <a:srgbClr val="0070C0"/>
                </a:solidFill>
              </a:rPr>
              <a:t>.</a:t>
            </a:r>
            <a:endParaRPr lang="en-GB" sz="3200"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115" y="3573016"/>
            <a:ext cx="2857500" cy="3048000"/>
          </a:xfrm>
          <a:prstGeom prst="rect">
            <a:avLst/>
          </a:prstGeom>
        </p:spPr>
      </p:pic>
    </p:spTree>
    <p:extLst>
      <p:ext uri="{BB962C8B-B14F-4D97-AF65-F5344CB8AC3E}">
        <p14:creationId xmlns:p14="http://schemas.microsoft.com/office/powerpoint/2010/main" val="117436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GB" altLang="en-US" b="1" dirty="0">
                <a:solidFill>
                  <a:srgbClr val="FF0000"/>
                </a:solidFill>
                <a:latin typeface="Verdana" pitchFamily="34" charset="0"/>
              </a:rPr>
              <a:t>The Emergence of a Gospel</a:t>
            </a:r>
          </a:p>
        </p:txBody>
      </p:sp>
      <p:sp>
        <p:nvSpPr>
          <p:cNvPr id="5123" name="Rectangle 3"/>
          <p:cNvSpPr>
            <a:spLocks noGrp="1" noChangeArrowheads="1"/>
          </p:cNvSpPr>
          <p:nvPr>
            <p:ph type="body" idx="1"/>
          </p:nvPr>
        </p:nvSpPr>
        <p:spPr/>
        <p:txBody>
          <a:bodyPr>
            <a:normAutofit fontScale="92500" lnSpcReduction="10000"/>
          </a:bodyPr>
          <a:lstStyle/>
          <a:p>
            <a:r>
              <a:rPr lang="en-GB" altLang="en-US" sz="3200" b="1" dirty="0">
                <a:solidFill>
                  <a:srgbClr val="002060"/>
                </a:solidFill>
                <a:latin typeface="Verdana" pitchFamily="34" charset="0"/>
              </a:rPr>
              <a:t>Mark </a:t>
            </a:r>
            <a:r>
              <a:rPr lang="en-GB" altLang="en-US" sz="3200" b="1" dirty="0" smtClean="0">
                <a:solidFill>
                  <a:srgbClr val="002060"/>
                </a:solidFill>
                <a:latin typeface="Verdana" pitchFamily="34" charset="0"/>
              </a:rPr>
              <a:t>was the first to arrange </a:t>
            </a:r>
            <a:r>
              <a:rPr lang="en-GB" altLang="en-US" sz="3200" b="1" dirty="0">
                <a:solidFill>
                  <a:srgbClr val="002060"/>
                </a:solidFill>
                <a:latin typeface="Verdana" pitchFamily="34" charset="0"/>
              </a:rPr>
              <a:t>the material in order to write a “Life” of Jesus – </a:t>
            </a:r>
            <a:r>
              <a:rPr lang="en-GB" altLang="en-US" sz="3200" b="1" u="sng" dirty="0">
                <a:solidFill>
                  <a:srgbClr val="002060"/>
                </a:solidFill>
                <a:latin typeface="Verdana" pitchFamily="34" charset="0"/>
              </a:rPr>
              <a:t>bios</a:t>
            </a:r>
            <a:r>
              <a:rPr lang="en-GB" altLang="en-US" sz="3200" b="1" dirty="0">
                <a:solidFill>
                  <a:srgbClr val="002060"/>
                </a:solidFill>
                <a:latin typeface="Verdana" pitchFamily="34" charset="0"/>
              </a:rPr>
              <a:t> – an ancient biography.</a:t>
            </a:r>
          </a:p>
          <a:p>
            <a:r>
              <a:rPr lang="en-GB" altLang="en-US" sz="3200" b="1" dirty="0">
                <a:solidFill>
                  <a:srgbClr val="002060"/>
                </a:solidFill>
                <a:latin typeface="Verdana" pitchFamily="34" charset="0"/>
              </a:rPr>
              <a:t>He wishes to present a picture in order to persuade, exhort and encourage those who believe.</a:t>
            </a:r>
          </a:p>
          <a:p>
            <a:r>
              <a:rPr lang="en-GB" altLang="en-US" sz="3200" b="1" dirty="0">
                <a:solidFill>
                  <a:srgbClr val="002060"/>
                </a:solidFill>
                <a:latin typeface="Verdana" pitchFamily="34" charset="0"/>
              </a:rPr>
              <a:t>Tradition suggests Rome around 70AD as a possible location for its composition</a:t>
            </a:r>
            <a:r>
              <a:rPr lang="en-GB" altLang="en-US" sz="2800" dirty="0">
                <a:solidFill>
                  <a:srgbClr val="002060"/>
                </a:solidFill>
                <a:latin typeface="Verdana" pitchFamily="34" charset="0"/>
              </a:rPr>
              <a:t>.</a:t>
            </a:r>
          </a:p>
        </p:txBody>
      </p:sp>
    </p:spTree>
    <p:extLst>
      <p:ext uri="{BB962C8B-B14F-4D97-AF65-F5344CB8AC3E}">
        <p14:creationId xmlns:p14="http://schemas.microsoft.com/office/powerpoint/2010/main" val="12182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a:r>
              <a:rPr lang="en-GB" altLang="en-US" b="1" dirty="0">
                <a:solidFill>
                  <a:srgbClr val="C00000"/>
                </a:solidFill>
              </a:rPr>
              <a:t>The Synoptic Gospels</a:t>
            </a:r>
          </a:p>
        </p:txBody>
      </p:sp>
      <p:sp>
        <p:nvSpPr>
          <p:cNvPr id="120835" name="Rectangle 3"/>
          <p:cNvSpPr>
            <a:spLocks noGrp="1" noChangeArrowheads="1"/>
          </p:cNvSpPr>
          <p:nvPr>
            <p:ph type="body" idx="1"/>
          </p:nvPr>
        </p:nvSpPr>
        <p:spPr>
          <a:xfrm>
            <a:off x="354331" y="1690688"/>
            <a:ext cx="7886700" cy="4351338"/>
          </a:xfrm>
        </p:spPr>
        <p:txBody>
          <a:bodyPr>
            <a:normAutofit fontScale="85000" lnSpcReduction="20000"/>
          </a:bodyPr>
          <a:lstStyle/>
          <a:p>
            <a:pPr algn="ctr">
              <a:buFont typeface="Wingdings" panose="05000000000000000000" pitchFamily="2" charset="2"/>
              <a:buNone/>
            </a:pPr>
            <a:r>
              <a:rPr lang="en-GB" altLang="en-US" sz="3200" b="1" dirty="0" smtClean="0"/>
              <a:t>Mark</a:t>
            </a:r>
          </a:p>
          <a:p>
            <a:pPr algn="ctr">
              <a:buFont typeface="Wingdings" panose="05000000000000000000" pitchFamily="2" charset="2"/>
              <a:buNone/>
            </a:pPr>
            <a:endParaRPr lang="en-GB" altLang="en-US" dirty="0"/>
          </a:p>
          <a:p>
            <a:pPr algn="ctr">
              <a:buFont typeface="Wingdings" panose="05000000000000000000" pitchFamily="2" charset="2"/>
              <a:buNone/>
            </a:pPr>
            <a:endParaRPr lang="en-GB" altLang="en-US" dirty="0" smtClean="0"/>
          </a:p>
          <a:p>
            <a:pPr algn="ctr">
              <a:buFont typeface="Wingdings" panose="05000000000000000000" pitchFamily="2" charset="2"/>
              <a:buNone/>
            </a:pPr>
            <a:r>
              <a:rPr lang="en-GB" altLang="en-US" dirty="0" smtClean="0"/>
              <a:t>Q</a:t>
            </a:r>
            <a:endParaRPr lang="en-GB" altLang="en-US" dirty="0"/>
          </a:p>
          <a:p>
            <a:pPr algn="ctr">
              <a:buFont typeface="Wingdings" panose="05000000000000000000" pitchFamily="2" charset="2"/>
              <a:buNone/>
            </a:pPr>
            <a:endParaRPr lang="en-GB" altLang="en-US" dirty="0"/>
          </a:p>
          <a:p>
            <a:pPr>
              <a:buFont typeface="Wingdings" panose="05000000000000000000" pitchFamily="2" charset="2"/>
              <a:buNone/>
            </a:pPr>
            <a:r>
              <a:rPr lang="en-GB" altLang="en-US" dirty="0"/>
              <a:t>M							</a:t>
            </a:r>
            <a:r>
              <a:rPr lang="en-GB" altLang="en-US" dirty="0" smtClean="0"/>
              <a:t>	L</a:t>
            </a:r>
            <a:endParaRPr lang="en-GB" altLang="en-US" dirty="0"/>
          </a:p>
          <a:p>
            <a:pPr>
              <a:buFont typeface="Wingdings" panose="05000000000000000000" pitchFamily="2" charset="2"/>
              <a:buNone/>
            </a:pPr>
            <a:r>
              <a:rPr lang="en-GB" altLang="en-US" dirty="0"/>
              <a:t>		</a:t>
            </a:r>
            <a:r>
              <a:rPr lang="en-GB" altLang="en-US" dirty="0" smtClean="0"/>
              <a:t>    </a:t>
            </a:r>
            <a:r>
              <a:rPr lang="en-GB" altLang="en-US" b="1" dirty="0" smtClean="0"/>
              <a:t>Matthew</a:t>
            </a:r>
            <a:r>
              <a:rPr lang="en-GB" altLang="en-US" dirty="0"/>
              <a:t>	 </a:t>
            </a:r>
            <a:r>
              <a:rPr lang="en-GB" altLang="en-US" dirty="0" smtClean="0"/>
              <a:t>     		</a:t>
            </a:r>
            <a:r>
              <a:rPr lang="en-GB" altLang="en-US" sz="3200" b="1" dirty="0" smtClean="0"/>
              <a:t>Luke</a:t>
            </a:r>
            <a:endParaRPr lang="en-GB" altLang="en-US" sz="3200" b="1" dirty="0"/>
          </a:p>
          <a:p>
            <a:pPr>
              <a:buFont typeface="Wingdings" panose="05000000000000000000" pitchFamily="2" charset="2"/>
              <a:buNone/>
            </a:pPr>
            <a:endParaRPr lang="en-GB" altLang="en-US" sz="1600" dirty="0"/>
          </a:p>
          <a:p>
            <a:r>
              <a:rPr lang="en-GB" altLang="en-US" sz="3000" b="1" dirty="0">
                <a:solidFill>
                  <a:srgbClr val="002060"/>
                </a:solidFill>
              </a:rPr>
              <a:t>Q is a source that Luke and Matthew used that contained sayings of Jesus not found in Mark. M and L are sources unique to each evangelist</a:t>
            </a:r>
            <a:r>
              <a:rPr lang="en-GB" altLang="en-US" sz="2000" dirty="0">
                <a:solidFill>
                  <a:srgbClr val="002060"/>
                </a:solidFill>
              </a:rPr>
              <a:t>.</a:t>
            </a:r>
          </a:p>
        </p:txBody>
      </p:sp>
      <p:sp>
        <p:nvSpPr>
          <p:cNvPr id="120839" name="Line 7"/>
          <p:cNvSpPr>
            <a:spLocks noChangeShapeType="1"/>
          </p:cNvSpPr>
          <p:nvPr/>
        </p:nvSpPr>
        <p:spPr bwMode="auto">
          <a:xfrm flipH="1">
            <a:off x="2526021" y="2061052"/>
            <a:ext cx="1458515" cy="19446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840" name="Line 8"/>
          <p:cNvSpPr>
            <a:spLocks noChangeShapeType="1"/>
          </p:cNvSpPr>
          <p:nvPr/>
        </p:nvSpPr>
        <p:spPr bwMode="auto">
          <a:xfrm>
            <a:off x="4460333" y="2003035"/>
            <a:ext cx="876300" cy="20288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841" name="Line 9"/>
          <p:cNvSpPr>
            <a:spLocks noChangeShapeType="1"/>
          </p:cNvSpPr>
          <p:nvPr/>
        </p:nvSpPr>
        <p:spPr bwMode="auto">
          <a:xfrm flipH="1">
            <a:off x="2781300" y="3242473"/>
            <a:ext cx="1417916" cy="1010600"/>
          </a:xfrm>
          <a:prstGeom prst="line">
            <a:avLst/>
          </a:prstGeom>
          <a:noFill/>
          <a:ln w="952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842" name="Line 10"/>
          <p:cNvSpPr>
            <a:spLocks noChangeShapeType="1"/>
          </p:cNvSpPr>
          <p:nvPr/>
        </p:nvSpPr>
        <p:spPr bwMode="auto">
          <a:xfrm>
            <a:off x="4536154" y="3371456"/>
            <a:ext cx="724658" cy="752633"/>
          </a:xfrm>
          <a:prstGeom prst="line">
            <a:avLst/>
          </a:prstGeom>
          <a:noFill/>
          <a:ln w="952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843" name="Line 11"/>
          <p:cNvSpPr>
            <a:spLocks noChangeShapeType="1"/>
          </p:cNvSpPr>
          <p:nvPr/>
        </p:nvSpPr>
        <p:spPr bwMode="auto">
          <a:xfrm>
            <a:off x="827584" y="4052032"/>
            <a:ext cx="795456" cy="320040"/>
          </a:xfrm>
          <a:prstGeom prst="line">
            <a:avLst/>
          </a:prstGeom>
          <a:noFill/>
          <a:ln w="9525">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844" name="Line 12"/>
          <p:cNvSpPr>
            <a:spLocks noChangeShapeType="1"/>
          </p:cNvSpPr>
          <p:nvPr/>
        </p:nvSpPr>
        <p:spPr bwMode="auto">
          <a:xfrm flipH="1">
            <a:off x="5689749" y="3962705"/>
            <a:ext cx="840938" cy="379095"/>
          </a:xfrm>
          <a:prstGeom prst="line">
            <a:avLst/>
          </a:prstGeom>
          <a:noFill/>
          <a:ln w="952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68138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1977</Words>
  <Application>Microsoft Office PowerPoint</Application>
  <PresentationFormat>On-screen Show (4:3)</PresentationFormat>
  <Paragraphs>248</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The Holy Spirit in the Gospel of Luke</vt:lpstr>
      <vt:lpstr>In the Background</vt:lpstr>
      <vt:lpstr>The Gospel of Luke</vt:lpstr>
      <vt:lpstr>The Gospel : a “Bios”</vt:lpstr>
      <vt:lpstr>The Sources of the Gospels</vt:lpstr>
      <vt:lpstr>Types of material from and about Jesus</vt:lpstr>
      <vt:lpstr>The Emergence of a Gospel</vt:lpstr>
      <vt:lpstr>The Synoptic Gospels</vt:lpstr>
      <vt:lpstr>For Whom?</vt:lpstr>
      <vt:lpstr>By Whom?</vt:lpstr>
      <vt:lpstr>Luke in the Roman World (The Priene Inscription)</vt:lpstr>
      <vt:lpstr>PowerPoint Presentation</vt:lpstr>
      <vt:lpstr>In the Roman World</vt:lpstr>
      <vt:lpstr>Why did Luke write?</vt:lpstr>
      <vt:lpstr>His “Orderly Account” </vt:lpstr>
      <vt:lpstr>Luke’s “Orderly Account”</vt:lpstr>
      <vt:lpstr>The Role of Luke 1:5-4:13</vt:lpstr>
      <vt:lpstr>Anticipating (1)</vt:lpstr>
      <vt:lpstr>Anticipating (2)</vt:lpstr>
      <vt:lpstr>The Holy Spirit in Luke 1:5-4:13</vt:lpstr>
      <vt:lpstr>The Holy Spirit in Luke 1:5-4:13 (2)</vt:lpstr>
      <vt:lpstr>The Testing and Jesus’ Response</vt:lpstr>
      <vt:lpstr>The Holy Spirit in the Ministry of Jesus</vt:lpstr>
      <vt:lpstr>Something to think about!!</vt:lpstr>
      <vt:lpstr>Nazareth</vt:lpstr>
      <vt:lpstr>Beginning of the Ministry</vt:lpstr>
      <vt:lpstr>Key to Understanding the Spirit’s Role </vt:lpstr>
      <vt:lpstr>Compassion Shared and Demanded (The Reign of God)</vt:lpstr>
      <vt:lpstr>Widow of Naim 7:11-17</vt:lpstr>
      <vt:lpstr>Luke 7:18 -50</vt:lpstr>
      <vt:lpstr>The Good Samaritan Another Lesson on Compassion</vt:lpstr>
      <vt:lpstr>Woman in the Synagogue 13:10-17</vt:lpstr>
      <vt:lpstr>The Parables of Mercy…Luke 15</vt:lpstr>
      <vt:lpstr>Dives and Lazarus</vt:lpstr>
      <vt:lpstr>Jesus on The Holy Spirit – The Paradox </vt:lpstr>
      <vt:lpstr>Resurrection and Holy Spirit</vt:lpstr>
      <vt:lpstr>The Acts of the Apostles</vt:lpstr>
      <vt:lpstr>Structure of Acts</vt:lpstr>
      <vt:lpstr>The Holy Spirit in Acts</vt:lpstr>
      <vt:lpstr>Key Texts</vt:lpstr>
      <vt:lpstr>In Luke – Acts</vt:lpstr>
      <vt:lpstr>In John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dc:creator>
  <cp:lastModifiedBy>Sean</cp:lastModifiedBy>
  <cp:revision>64</cp:revision>
  <dcterms:created xsi:type="dcterms:W3CDTF">2016-06-15T10:36:55Z</dcterms:created>
  <dcterms:modified xsi:type="dcterms:W3CDTF">2016-06-23T15:06:18Z</dcterms:modified>
</cp:coreProperties>
</file>